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56" r:id="rId4"/>
    <p:sldId id="258" r:id="rId5"/>
    <p:sldId id="257" r:id="rId6"/>
    <p:sldId id="267" r:id="rId7"/>
    <p:sldId id="268" r:id="rId8"/>
    <p:sldId id="262" r:id="rId9"/>
    <p:sldId id="263" r:id="rId10"/>
    <p:sldId id="266" r:id="rId11"/>
    <p:sldId id="264" r:id="rId12"/>
    <p:sldId id="265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4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ACA80-57D5-437C-A06D-B1170683171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8E64E-B847-476F-89B9-5D2B81C8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8E64E-B847-476F-89B9-5D2B81C87B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0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  <a:prstGeom prst="rect">
            <a:avLst/>
          </a:prstGeo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  <a:prstGeom prst="rect">
            <a:avLst/>
          </a:prstGeo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737ABC-D59E-49DA-AE5E-5409777106E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63CCA8-73E9-418D-AC3F-E0AEA3F26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 algn="ctr">
              <a:spcBef>
                <a:spcPct val="0"/>
              </a:spcBef>
              <a:buNone/>
            </a:pPr>
            <a:r>
              <a:rPr kumimoji="0" lang="en-US" sz="4100" b="1" cap="none" baseline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100" b="1" cap="none" baseline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l" defTabSz="914400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kumimoji="0" lang="en-US" sz="2800" smtClean="0">
                <a:solidFill>
                  <a:schemeClr val="tx1"/>
                </a:solidFill>
              </a:rPr>
              <a:t>A.) Response A</a:t>
            </a:r>
            <a:endParaRPr kumimoji="0" lang="en-US" sz="28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l" defTabSz="914400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kumimoji="0" lang="en-US" sz="2800" smtClean="0">
                <a:solidFill>
                  <a:schemeClr val="tx1"/>
                </a:solidFill>
              </a:rPr>
              <a:t>B.) Response B</a:t>
            </a:r>
            <a:endParaRPr kumimoji="0" lang="en-US" sz="28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l" defTabSz="914400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kumimoji="0" lang="en-US" sz="2800" smtClean="0">
                <a:solidFill>
                  <a:schemeClr val="tx1"/>
                </a:solidFill>
              </a:rPr>
              <a:t>C.) Response C</a:t>
            </a:r>
            <a:endParaRPr kumimoji="0" lang="en-US" sz="28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l" defTabSz="914400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kumimoji="0" lang="en-US" sz="2800" smtClean="0">
                <a:solidFill>
                  <a:schemeClr val="tx1"/>
                </a:solidFill>
              </a:rPr>
              <a:t>D.) Response D</a:t>
            </a:r>
            <a:endParaRPr kumimoji="0" lang="en-US" sz="2800">
              <a:solidFill>
                <a:schemeClr val="tx1"/>
              </a:solidFill>
            </a:endParaRPr>
          </a:p>
        </p:txBody>
      </p:sp>
      <p:sp>
        <p:nvSpPr>
          <p:cNvPr id="8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l" defTabSz="914400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kumimoji="0" lang="en-US" sz="2800" smtClean="0">
                <a:solidFill>
                  <a:schemeClr val="tx1"/>
                </a:solidFill>
              </a:rPr>
              <a:t>E.) Response E</a:t>
            </a:r>
            <a:endParaRPr kumimoji="0" lang="en-US" sz="2800">
              <a:solidFill>
                <a:schemeClr val="tx1"/>
              </a:solidFill>
            </a:endParaRPr>
          </a:p>
        </p:txBody>
      </p:sp>
      <p:sp>
        <p:nvSpPr>
          <p:cNvPr id="9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0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1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2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3.gstatic.com/images?q=tbn:ANd9GcQTbx0j9t_btsIqHuMhVjYsnElwwXgJhmFVnZzuaf516cgih5w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brightnessContrast bright="30000" contras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85800"/>
            <a:ext cx="2133600" cy="189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9240"/>
            <a:ext cx="8229600" cy="3505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Proclamation</a:t>
            </a:r>
            <a:r>
              <a:rPr lang="en-US" sz="9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n-US" sz="9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Poster </a:t>
            </a:r>
            <a:endParaRPr lang="en-US" sz="9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304800"/>
            <a:ext cx="8153400" cy="600392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word count as low as possible.</a:t>
            </a:r>
          </a:p>
          <a:p>
            <a:pPr marL="137160" lvl="0" indent="0">
              <a:buNone/>
            </a:pP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title text should be readable from 4 – 5 yards away </a:t>
            </a: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(50 PT. FONT)</a:t>
            </a:r>
          </a:p>
          <a:p>
            <a:pPr marL="137160" lvl="0" indent="0">
              <a:buNone/>
            </a:pP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All </a:t>
            </a: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other print should be readable from 2  yards away - at least </a:t>
            </a: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(30-point </a:t>
            </a:r>
            <a:r>
              <a:rPr lang="en-US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086600" cy="762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Your Balance</a:t>
            </a:r>
            <a:endParaRPr lang="en-US" sz="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52600"/>
            <a:ext cx="7848600" cy="472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Asymmetrical balance is based on equal eye attraction, which occurs when dissimilar</a:t>
            </a:r>
          </a:p>
          <a:p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objects are balanced so that they are equally interesting to the eye.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3581400" cy="4889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Robert </a:t>
            </a:r>
            <a:r>
              <a:rPr lang="en-US" sz="3200" b="1" dirty="0" err="1" smtClean="0">
                <a:solidFill>
                  <a:schemeClr val="bg1"/>
                </a:solidFill>
              </a:rPr>
              <a:t>Chupula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28600" y="1524000"/>
            <a:ext cx="3236913" cy="46021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Mr. Picasso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3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rd</a:t>
            </a:r>
            <a:r>
              <a:rPr lang="en-US" sz="3200" b="1" dirty="0" smtClean="0">
                <a:solidFill>
                  <a:schemeClr val="bg1"/>
                </a:solidFill>
              </a:rPr>
              <a:t> Block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657600" y="0"/>
            <a:ext cx="5486400" cy="662940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endParaRPr lang="en-US" sz="4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" indent="0">
              <a:buNone/>
            </a:pPr>
            <a:r>
              <a:rPr lang="en-US" sz="7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Hospital </a:t>
            </a:r>
            <a:r>
              <a:rPr lang="en-US" sz="7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Art </a:t>
            </a:r>
            <a:r>
              <a:rPr lang="en-US" sz="7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 marL="137160" indent="0">
              <a:buNone/>
            </a:pPr>
            <a:r>
              <a:rPr lang="en-US" sz="71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7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71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</a:t>
            </a:r>
            <a:endParaRPr lang="en-US" sz="71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Research: </a:t>
            </a:r>
          </a:p>
          <a:p>
            <a:pPr marL="137160" indent="0">
              <a:buNone/>
            </a:pPr>
            <a:r>
              <a:rPr lang="en-US" sz="31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 programs designed to </a:t>
            </a:r>
            <a:r>
              <a:rPr lang="en-US" sz="31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give comfort and hope to those who suffer in hospitals by </a:t>
            </a:r>
            <a:r>
              <a:rPr lang="en-US" sz="31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creating artwork with patients.</a:t>
            </a:r>
          </a:p>
          <a:p>
            <a:pPr marL="137160" indent="0">
              <a:buNone/>
            </a:pPr>
            <a:r>
              <a:rPr lang="en-US" sz="31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Product:</a:t>
            </a:r>
          </a:p>
          <a:p>
            <a:pPr marL="137160" indent="0">
              <a:buNone/>
            </a:pPr>
            <a:r>
              <a:rPr lang="en-US" sz="31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Design, Create, and Implement a mural project for Cobb General Hospital’s Pediatrics ward.  </a:t>
            </a:r>
          </a:p>
          <a:p>
            <a:pPr marL="137160" indent="0">
              <a:buNone/>
            </a:pPr>
            <a:endParaRPr lang="en-US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" indent="0">
              <a:buNone/>
            </a:pPr>
            <a:endParaRPr lang="en-US" sz="36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" indent="0">
              <a:buNone/>
            </a:pPr>
            <a:endParaRPr lang="en-US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37160" indent="0">
              <a:buNone/>
            </a:pPr>
            <a:endParaRPr lang="en-US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635" b="4541"/>
          <a:stretch/>
        </p:blipFill>
        <p:spPr bwMode="auto">
          <a:xfrm rot="21364178">
            <a:off x="-68305" y="2333257"/>
            <a:ext cx="3767183" cy="480640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446" l="268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7411"/>
            <a:ext cx="3124200" cy="114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1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609600"/>
            <a:ext cx="8229600" cy="6096000"/>
          </a:xfrm>
        </p:spPr>
        <p:txBody>
          <a:bodyPr/>
          <a:lstStyle/>
          <a:p>
            <a:pPr marL="0" indent="0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200" b="1" dirty="0" smtClean="0">
                <a:solidFill>
                  <a:schemeClr val="bg1"/>
                </a:solidFill>
              </a:rPr>
              <a:t>Unlike other larger, more complex mediums, the poster is generally a simple attempt to attract attention and communicate basic information about an event or a product.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838200"/>
            <a:ext cx="8229600" cy="547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Proclamation </a:t>
            </a:r>
            <a:r>
              <a:rPr lang="en-US" sz="4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Poster Rubric</a:t>
            </a:r>
            <a:r>
              <a:rPr lang="en-US" sz="4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857250" indent="-857250"/>
            <a:r>
              <a:rPr lang="en-US" sz="6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TOPIC TITLE</a:t>
            </a:r>
            <a:endParaRPr lang="en-US" sz="6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14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4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Student name </a:t>
            </a:r>
          </a:p>
          <a:p>
            <a:pPr lvl="0"/>
            <a:r>
              <a:rPr lang="en-US" sz="4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Teacher </a:t>
            </a:r>
            <a:r>
              <a:rPr lang="en-US" sz="4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</a:t>
            </a:r>
          </a:p>
          <a:p>
            <a:pPr lvl="0"/>
            <a:r>
              <a:rPr lang="en-US" sz="4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Period </a:t>
            </a:r>
            <a:r>
              <a:rPr lang="en-US" sz="4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(Block)</a:t>
            </a:r>
            <a:endParaRPr lang="en-US" sz="4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104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0"/>
            <a:ext cx="8458200" cy="6384925"/>
          </a:xfrm>
        </p:spPr>
        <p:txBody>
          <a:bodyPr>
            <a:normAutofit/>
          </a:bodyPr>
          <a:lstStyle/>
          <a:p>
            <a:pPr lvl="0"/>
            <a:endParaRPr lang="en-US" sz="4000" b="1" dirty="0" smtClean="0"/>
          </a:p>
          <a:p>
            <a:pPr lvl="0"/>
            <a:r>
              <a:rPr lang="en-US" sz="4400" b="1" dirty="0" smtClean="0">
                <a:solidFill>
                  <a:schemeClr val="bg1"/>
                </a:solidFill>
              </a:rPr>
              <a:t>Product: Be specific</a:t>
            </a:r>
          </a:p>
          <a:p>
            <a:pPr lvl="0"/>
            <a:r>
              <a:rPr lang="en-US" sz="4400" b="1" dirty="0" smtClean="0">
                <a:solidFill>
                  <a:schemeClr val="bg1"/>
                </a:solidFill>
              </a:rPr>
              <a:t>Research Topic: Clearly Stated</a:t>
            </a:r>
          </a:p>
          <a:p>
            <a:pPr lvl="0"/>
            <a:r>
              <a:rPr lang="en-US" sz="4400" b="1" dirty="0" smtClean="0">
                <a:solidFill>
                  <a:schemeClr val="bg1"/>
                </a:solidFill>
              </a:rPr>
              <a:t>Visual </a:t>
            </a:r>
            <a:r>
              <a:rPr lang="en-US" sz="4400" b="1" dirty="0">
                <a:solidFill>
                  <a:schemeClr val="bg1"/>
                </a:solidFill>
              </a:rPr>
              <a:t>image related to </a:t>
            </a:r>
            <a:r>
              <a:rPr lang="en-US" sz="4400" b="1" dirty="0" smtClean="0">
                <a:solidFill>
                  <a:schemeClr val="bg1"/>
                </a:solidFill>
              </a:rPr>
              <a:t>project (no more than two)</a:t>
            </a:r>
            <a:endParaRPr lang="en-US" sz="4400" dirty="0">
              <a:solidFill>
                <a:schemeClr val="bg1"/>
              </a:solidFill>
            </a:endParaRPr>
          </a:p>
          <a:p>
            <a:pPr lvl="0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276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1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You can use Microsoft </a:t>
            </a:r>
            <a:r>
              <a:rPr lang="en-US" sz="4000" b="1" dirty="0" smtClean="0">
                <a:solidFill>
                  <a:schemeClr val="bg1"/>
                </a:solidFill>
              </a:rPr>
              <a:t>Word or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PowerPoint </a:t>
            </a:r>
            <a:r>
              <a:rPr lang="en-US" sz="4000" b="1" dirty="0">
                <a:solidFill>
                  <a:schemeClr val="bg1"/>
                </a:solidFill>
              </a:rPr>
              <a:t>to create your poster.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You can create your poster by hand and scan it into a document.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Design Suggestions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Use </a:t>
            </a:r>
            <a:r>
              <a:rPr lang="en-US" sz="4000" b="1" dirty="0">
                <a:solidFill>
                  <a:schemeClr val="bg1"/>
                </a:solidFill>
              </a:rPr>
              <a:t>all the space at your disposal, but do not cram in the content - white space is an important part of the layout, and good use of it can make a poster elegant and arresting.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COLOR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391400" cy="5334000"/>
          </a:xfrm>
        </p:spPr>
        <p:txBody>
          <a:bodyPr>
            <a:normAutofit lnSpcReduction="10000"/>
          </a:bodyPr>
          <a:lstStyle/>
          <a:p>
            <a:pPr marL="137160" lvl="0" indent="0">
              <a:buNone/>
            </a:pP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Use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c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sparingly - limited use of a few colors is more striking than a 'rainbow' approach. </a:t>
            </a:r>
          </a:p>
          <a:p>
            <a:pPr marL="137160" lvl="0" indent="0">
              <a:buNone/>
            </a:pPr>
            <a:endPara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lvl="0" indent="0">
              <a:buNone/>
            </a:pP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Think about why you are using color; it is especially useful for emphasis and differentiation.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0" r="11600"/>
          <a:stretch/>
        </p:blipFill>
        <p:spPr bwMode="auto">
          <a:xfrm>
            <a:off x="7016988" y="2647846"/>
            <a:ext cx="1695841" cy="171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&quot;No&quot; Symbol 3"/>
          <p:cNvSpPr/>
          <p:nvPr/>
        </p:nvSpPr>
        <p:spPr>
          <a:xfrm>
            <a:off x="6760009" y="2438400"/>
            <a:ext cx="2209800" cy="2133600"/>
          </a:xfrm>
          <a:prstGeom prst="noSmoking">
            <a:avLst/>
          </a:prstGeom>
          <a:solidFill>
            <a:srgbClr val="C00000">
              <a:alpha val="6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381000"/>
            <a:ext cx="8915400" cy="6248400"/>
          </a:xfrm>
        </p:spPr>
        <p:txBody>
          <a:bodyPr/>
          <a:lstStyle/>
          <a:p>
            <a:pPr marL="585216" lvl="1" indent="0">
              <a:buNone/>
            </a:pPr>
            <a:endParaRPr lang="en-US" sz="3600" b="1" dirty="0" smtClean="0"/>
          </a:p>
          <a:p>
            <a:pPr lvl="1"/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Avoid 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color combinations that clash (e.g. </a:t>
            </a:r>
            <a:r>
              <a:rPr lang="en-US" sz="4400" b="1" dirty="0">
                <a:solidFill>
                  <a:srgbClr val="C00000"/>
                </a:solidFill>
              </a:rPr>
              <a:t>red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on </a:t>
            </a:r>
            <a:r>
              <a:rPr lang="en-US" sz="4400" b="1" dirty="0">
                <a:solidFill>
                  <a:srgbClr val="002060"/>
                </a:solidFill>
              </a:rPr>
              <a:t>blue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585216" lvl="1" indent="0">
              <a:buNone/>
            </a:pPr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Use 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white or muted color background (e.g. </a:t>
            </a:r>
            <a:r>
              <a:rPr lang="en-US" sz="4400" b="1" dirty="0">
                <a:solidFill>
                  <a:srgbClr val="99FF66"/>
                </a:solidFill>
              </a:rPr>
              <a:t>pastel shades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 WITH A DARK FONT.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31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Font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709160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Choose a clear font with </a:t>
            </a:r>
            <a:r>
              <a:rPr lang="en-US" sz="4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large inner space </a:t>
            </a:r>
            <a:endParaRPr lang="en-US" sz="44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37160" lvl="0" indent="0">
              <a:buNone/>
            </a:pP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i.e. the space inside the loops of letters such as 'o', 'd', 'p'). </a:t>
            </a:r>
            <a:endParaRPr lang="en-US" sz="4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Good 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examples are Arial, Verdana, Georgia or Helvetica.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1244</TotalTime>
  <Words>357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Apex</vt:lpstr>
      <vt:lpstr>iRespondQuestionMaster</vt:lpstr>
      <vt:lpstr>iRespondGraphMaster</vt:lpstr>
      <vt:lpstr> Proclamation  Poster </vt:lpstr>
      <vt:lpstr>PowerPoint Presentation</vt:lpstr>
      <vt:lpstr>PowerPoint Presentation</vt:lpstr>
      <vt:lpstr>PowerPoint Presentation</vt:lpstr>
      <vt:lpstr>PowerPoint Presentation</vt:lpstr>
      <vt:lpstr>Design Suggestions</vt:lpstr>
      <vt:lpstr>COLOR</vt:lpstr>
      <vt:lpstr>PowerPoint Presentation</vt:lpstr>
      <vt:lpstr>Font </vt:lpstr>
      <vt:lpstr>PowerPoint Presentation</vt:lpstr>
      <vt:lpstr>  Keep Your Balance</vt:lpstr>
      <vt:lpstr>Robert Chupula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Proclamation Poster Design</dc:title>
  <dc:creator>Jennie Collier-Johnston</dc:creator>
  <cp:lastModifiedBy>Jennie Collier-Johnston</cp:lastModifiedBy>
  <cp:revision>21</cp:revision>
  <dcterms:created xsi:type="dcterms:W3CDTF">2012-08-29T09:08:28Z</dcterms:created>
  <dcterms:modified xsi:type="dcterms:W3CDTF">2014-09-05T13:08:13Z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