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2" r:id="rId9"/>
    <p:sldId id="265" r:id="rId10"/>
    <p:sldId id="263" r:id="rId11"/>
    <p:sldId id="264"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80707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0789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807074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436544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675763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566024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1242001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282470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948071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283020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30848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436544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078931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1554521-2F0E-471C-BECF-6FDF23456EFB}"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4521-2F0E-471C-BECF-6FDF23456EFB}"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4521-2F0E-471C-BECF-6FDF23456EF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4521-2F0E-471C-BECF-6FDF23456EF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62629F-EEE9-4B92-A284-8244FF43C877}" type="datetimeFigureOut">
              <a:rPr lang="en-US" smtClean="0"/>
              <a:t>8/27/2013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554521-2F0E-471C-BECF-6FDF23456EF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62629F-EEE9-4B92-A284-8244FF43C877}" type="datetimeFigureOut">
              <a:rPr lang="en-US" smtClean="0"/>
              <a:t>8/27/2013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554521-2F0E-471C-BECF-6FDF23456EF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2629F-EEE9-4B92-A284-8244FF43C877}" type="datetimeFigureOut">
              <a:rPr lang="en-US" smtClean="0"/>
              <a:t>8/27/2013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554521-2F0E-471C-BECF-6FDF23456EFB}"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4521-2F0E-471C-BECF-6FDF23456EFB}"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554521-2F0E-471C-BECF-6FDF23456E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675763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4521-2F0E-471C-BECF-6FDF23456EF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554521-2F0E-471C-BECF-6FDF23456EF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56602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12420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282470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294807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283020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62629F-EEE9-4B92-A284-8244FF43C877}" type="datetimeFigureOut">
              <a:rPr lang="en-US" smtClean="0"/>
              <a:t>8/27/2013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1554521-2F0E-471C-BECF-6FDF23456EFB}" type="slidenum">
              <a:rPr lang="en-US" smtClean="0"/>
              <a:t>‹#›</a:t>
            </a:fld>
            <a:endParaRPr lang="en-US"/>
          </a:p>
        </p:txBody>
      </p:sp>
    </p:spTree>
    <p:extLst>
      <p:ext uri="{BB962C8B-B14F-4D97-AF65-F5344CB8AC3E}">
        <p14:creationId xmlns:p14="http://schemas.microsoft.com/office/powerpoint/2010/main" val="130848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8839176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8839176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C62629F-EEE9-4B92-A284-8244FF43C877}" type="datetimeFigureOut">
              <a:rPr lang="en-US" smtClean="0"/>
              <a:t>8/27/2013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1554521-2F0E-471C-BECF-6FDF23456EF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6pDSjOcFM3U"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oftc7pCVarI"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Sentences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6764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do Justin </a:t>
            </a:r>
            <a:r>
              <a:rPr lang="en-US" dirty="0" err="1" smtClean="0"/>
              <a:t>Bieber</a:t>
            </a:r>
            <a:r>
              <a:rPr lang="en-US" dirty="0" smtClean="0"/>
              <a:t> and Compound Sentences have in common?</a:t>
            </a:r>
          </a:p>
          <a:p>
            <a:endParaRPr lang="en-US" dirty="0"/>
          </a:p>
          <a:p>
            <a:r>
              <a:rPr lang="en-US" dirty="0">
                <a:hlinkClick r:id="rId2"/>
              </a:rPr>
              <a:t>http://</a:t>
            </a:r>
            <a:r>
              <a:rPr lang="en-US" dirty="0" smtClean="0">
                <a:hlinkClick r:id="rId2"/>
              </a:rPr>
              <a:t>www.youtube.com/watch?v=6pDSjOcFM3U</a:t>
            </a:r>
            <a:endParaRPr lang="en-US" dirty="0" smtClean="0"/>
          </a:p>
          <a:p>
            <a:endParaRPr lang="en-US" dirty="0"/>
          </a:p>
          <a:p>
            <a:pPr marL="0" indent="0">
              <a:buNone/>
            </a:pPr>
            <a:r>
              <a:rPr lang="en-US" dirty="0" smtClean="0"/>
              <a:t>Ticket Out the Door:</a:t>
            </a:r>
          </a:p>
          <a:p>
            <a:pPr marL="0" indent="0">
              <a:buNone/>
            </a:pPr>
            <a:r>
              <a:rPr lang="en-US" dirty="0" smtClean="0"/>
              <a:t>	Write your own compound sentence.</a:t>
            </a:r>
            <a:endParaRPr lang="en-US" dirty="0"/>
          </a:p>
        </p:txBody>
      </p:sp>
      <p:sp>
        <p:nvSpPr>
          <p:cNvPr id="3" name="Title 2"/>
          <p:cNvSpPr>
            <a:spLocks noGrp="1"/>
          </p:cNvSpPr>
          <p:nvPr>
            <p:ph type="title"/>
          </p:nvPr>
        </p:nvSpPr>
        <p:spPr/>
        <p:txBody>
          <a:bodyPr/>
          <a:lstStyle/>
          <a:p>
            <a:r>
              <a:rPr lang="en-US" dirty="0" smtClean="0"/>
              <a:t>Compound Sentences</a:t>
            </a:r>
            <a:endParaRPr lang="en-US" dirty="0"/>
          </a:p>
        </p:txBody>
      </p:sp>
    </p:spTree>
    <p:extLst>
      <p:ext uri="{BB962C8B-B14F-4D97-AF65-F5344CB8AC3E}">
        <p14:creationId xmlns:p14="http://schemas.microsoft.com/office/powerpoint/2010/main" val="2610359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independent clause</a:t>
            </a:r>
          </a:p>
          <a:p>
            <a:r>
              <a:rPr lang="en-US" dirty="0" smtClean="0"/>
              <a:t>Contains a subject and a verb</a:t>
            </a:r>
          </a:p>
          <a:p>
            <a:r>
              <a:rPr lang="en-US" dirty="0" smtClean="0"/>
              <a:t>Expresses a complete thought</a:t>
            </a:r>
          </a:p>
          <a:p>
            <a:endParaRPr lang="en-US" dirty="0"/>
          </a:p>
          <a:p>
            <a:pPr marL="0" indent="0">
              <a:buNone/>
            </a:pPr>
            <a:r>
              <a:rPr lang="en-US" dirty="0" smtClean="0"/>
              <a:t>Examples:</a:t>
            </a:r>
          </a:p>
          <a:p>
            <a:pPr marL="0" indent="0">
              <a:buNone/>
            </a:pPr>
            <a:r>
              <a:rPr lang="en-US" dirty="0" smtClean="0"/>
              <a:t>1. Some </a:t>
            </a:r>
            <a:r>
              <a:rPr lang="en-US" dirty="0">
                <a:solidFill>
                  <a:srgbClr val="FF0000"/>
                </a:solidFill>
              </a:rPr>
              <a:t>students</a:t>
            </a:r>
            <a:r>
              <a:rPr lang="en-US" dirty="0"/>
              <a:t> </a:t>
            </a:r>
            <a:r>
              <a:rPr lang="en-US" dirty="0">
                <a:solidFill>
                  <a:srgbClr val="00B050"/>
                </a:solidFill>
              </a:rPr>
              <a:t>like</a:t>
            </a:r>
            <a:r>
              <a:rPr lang="en-US" dirty="0"/>
              <a:t> to study in the mornings.</a:t>
            </a:r>
            <a:br>
              <a:rPr lang="en-US" dirty="0"/>
            </a:br>
            <a:r>
              <a:rPr lang="en-US" dirty="0" smtClean="0"/>
              <a:t>2. </a:t>
            </a:r>
            <a:r>
              <a:rPr lang="en-US" dirty="0" smtClean="0">
                <a:solidFill>
                  <a:srgbClr val="FF0000"/>
                </a:solidFill>
              </a:rPr>
              <a:t>Juan</a:t>
            </a:r>
            <a:r>
              <a:rPr lang="en-US" dirty="0" smtClean="0"/>
              <a:t> </a:t>
            </a:r>
            <a:r>
              <a:rPr lang="en-US" dirty="0"/>
              <a:t>and </a:t>
            </a:r>
            <a:r>
              <a:rPr lang="en-US" dirty="0">
                <a:solidFill>
                  <a:srgbClr val="FF0000"/>
                </a:solidFill>
              </a:rPr>
              <a:t>Arturo</a:t>
            </a:r>
            <a:r>
              <a:rPr lang="en-US" dirty="0"/>
              <a:t> </a:t>
            </a:r>
            <a:r>
              <a:rPr lang="en-US" dirty="0">
                <a:solidFill>
                  <a:srgbClr val="00B050"/>
                </a:solidFill>
              </a:rPr>
              <a:t>play</a:t>
            </a:r>
            <a:r>
              <a:rPr lang="en-US" dirty="0"/>
              <a:t> football every afternoon.</a:t>
            </a:r>
            <a:br>
              <a:rPr lang="en-US" dirty="0"/>
            </a:br>
            <a:r>
              <a:rPr lang="en-US" dirty="0" smtClean="0"/>
              <a:t>3. </a:t>
            </a:r>
            <a:r>
              <a:rPr lang="en-US" dirty="0" smtClean="0">
                <a:solidFill>
                  <a:srgbClr val="FF0000"/>
                </a:solidFill>
              </a:rPr>
              <a:t>Alicia</a:t>
            </a:r>
            <a:r>
              <a:rPr lang="en-US" dirty="0" smtClean="0"/>
              <a:t> </a:t>
            </a:r>
            <a:r>
              <a:rPr lang="en-US" dirty="0">
                <a:solidFill>
                  <a:srgbClr val="00B050"/>
                </a:solidFill>
              </a:rPr>
              <a:t>goes</a:t>
            </a:r>
            <a:r>
              <a:rPr lang="en-US" dirty="0"/>
              <a:t> to the library and </a:t>
            </a:r>
            <a:r>
              <a:rPr lang="en-US" dirty="0">
                <a:solidFill>
                  <a:srgbClr val="00B050"/>
                </a:solidFill>
              </a:rPr>
              <a:t>studies</a:t>
            </a:r>
            <a:r>
              <a:rPr lang="en-US" dirty="0"/>
              <a:t> every day.</a:t>
            </a:r>
            <a:endParaRPr lang="en-US" dirty="0"/>
          </a:p>
        </p:txBody>
      </p:sp>
      <p:sp>
        <p:nvSpPr>
          <p:cNvPr id="3" name="Title 2"/>
          <p:cNvSpPr>
            <a:spLocks noGrp="1"/>
          </p:cNvSpPr>
          <p:nvPr>
            <p:ph type="title"/>
          </p:nvPr>
        </p:nvSpPr>
        <p:spPr/>
        <p:txBody>
          <a:bodyPr/>
          <a:lstStyle/>
          <a:p>
            <a:r>
              <a:rPr lang="en-US" dirty="0" smtClean="0"/>
              <a:t>Simple Sentences</a:t>
            </a:r>
            <a:endParaRPr lang="en-US" dirty="0"/>
          </a:p>
        </p:txBody>
      </p:sp>
    </p:spTree>
    <p:extLst>
      <p:ext uri="{BB962C8B-B14F-4D97-AF65-F5344CB8AC3E}">
        <p14:creationId xmlns:p14="http://schemas.microsoft.com/office/powerpoint/2010/main" val="3619137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248347"/>
            <a:ext cx="8458200" cy="3542853"/>
          </a:xfrm>
        </p:spPr>
        <p:txBody>
          <a:bodyPr>
            <a:normAutofit fontScale="77500" lnSpcReduction="20000"/>
          </a:bodyPr>
          <a:lstStyle/>
          <a:p>
            <a:r>
              <a:rPr lang="en-US" sz="3300" dirty="0" smtClean="0"/>
              <a:t>2 independent clauses joined by a FANBOYS or a semicolon</a:t>
            </a:r>
          </a:p>
          <a:p>
            <a:pPr lvl="1"/>
            <a:r>
              <a:rPr lang="en-US" sz="3300" dirty="0" smtClean="0"/>
              <a:t>For, And, Nor, But, Or, Yet, So</a:t>
            </a:r>
          </a:p>
          <a:p>
            <a:endParaRPr lang="en-US" dirty="0"/>
          </a:p>
          <a:p>
            <a:pPr marL="0" indent="0">
              <a:buNone/>
            </a:pPr>
            <a:endParaRPr lang="en-US" dirty="0" smtClean="0"/>
          </a:p>
          <a:p>
            <a:pPr marL="0" indent="0">
              <a:buNone/>
            </a:pPr>
            <a:r>
              <a:rPr lang="en-US" sz="2600" dirty="0" smtClean="0"/>
              <a:t>Examples:</a:t>
            </a:r>
          </a:p>
          <a:p>
            <a:pPr marL="0" indent="0">
              <a:buNone/>
            </a:pPr>
            <a:r>
              <a:rPr lang="en-US" sz="2600" dirty="0" smtClean="0">
                <a:solidFill>
                  <a:schemeClr val="tx1"/>
                </a:solidFill>
              </a:rPr>
              <a:t>1.</a:t>
            </a:r>
            <a:r>
              <a:rPr lang="en-US" sz="2600" dirty="0" smtClean="0">
                <a:solidFill>
                  <a:srgbClr val="FF0000"/>
                </a:solidFill>
              </a:rPr>
              <a:t> I</a:t>
            </a:r>
            <a:r>
              <a:rPr lang="en-US" sz="2600" dirty="0" smtClean="0"/>
              <a:t> </a:t>
            </a:r>
            <a:r>
              <a:rPr lang="en-US" sz="2600" dirty="0">
                <a:solidFill>
                  <a:srgbClr val="00B050"/>
                </a:solidFill>
              </a:rPr>
              <a:t>tried</a:t>
            </a:r>
            <a:r>
              <a:rPr lang="en-US" sz="2600" dirty="0"/>
              <a:t> to speak Spanish, </a:t>
            </a:r>
            <a:r>
              <a:rPr lang="en-US" sz="2600" dirty="0">
                <a:solidFill>
                  <a:srgbClr val="7030A0"/>
                </a:solidFill>
              </a:rPr>
              <a:t>and</a:t>
            </a:r>
            <a:r>
              <a:rPr lang="en-US" sz="2600" dirty="0"/>
              <a:t> my </a:t>
            </a:r>
            <a:r>
              <a:rPr lang="en-US" sz="2600" dirty="0">
                <a:solidFill>
                  <a:srgbClr val="FF0000"/>
                </a:solidFill>
              </a:rPr>
              <a:t>friend</a:t>
            </a:r>
            <a:r>
              <a:rPr lang="en-US" sz="2600" dirty="0"/>
              <a:t> </a:t>
            </a:r>
            <a:r>
              <a:rPr lang="en-US" sz="2600" dirty="0">
                <a:solidFill>
                  <a:srgbClr val="00B050"/>
                </a:solidFill>
              </a:rPr>
              <a:t>tried</a:t>
            </a:r>
            <a:r>
              <a:rPr lang="en-US" sz="2600" dirty="0"/>
              <a:t> to speak English.  </a:t>
            </a:r>
            <a:endParaRPr lang="en-US" sz="2600" dirty="0"/>
          </a:p>
          <a:p>
            <a:pPr marL="0" indent="0">
              <a:buNone/>
            </a:pPr>
            <a:r>
              <a:rPr lang="en-US" sz="2600" dirty="0" smtClean="0">
                <a:solidFill>
                  <a:schemeClr val="tx1"/>
                </a:solidFill>
              </a:rPr>
              <a:t>2.</a:t>
            </a:r>
            <a:r>
              <a:rPr lang="en-US" sz="2600" dirty="0" smtClean="0">
                <a:solidFill>
                  <a:srgbClr val="FF0000"/>
                </a:solidFill>
              </a:rPr>
              <a:t> Alejandro</a:t>
            </a:r>
            <a:r>
              <a:rPr lang="en-US" sz="2600" dirty="0" smtClean="0"/>
              <a:t> </a:t>
            </a:r>
            <a:r>
              <a:rPr lang="en-US" sz="2600" dirty="0">
                <a:solidFill>
                  <a:srgbClr val="00B050"/>
                </a:solidFill>
              </a:rPr>
              <a:t>played</a:t>
            </a:r>
            <a:r>
              <a:rPr lang="en-US" sz="2600" dirty="0"/>
              <a:t> football, </a:t>
            </a:r>
            <a:r>
              <a:rPr lang="en-US" sz="2600" dirty="0">
                <a:solidFill>
                  <a:srgbClr val="7030A0"/>
                </a:solidFill>
              </a:rPr>
              <a:t>so</a:t>
            </a:r>
            <a:r>
              <a:rPr lang="en-US" sz="2600" dirty="0"/>
              <a:t> </a:t>
            </a:r>
            <a:r>
              <a:rPr lang="en-US" sz="2600" dirty="0">
                <a:solidFill>
                  <a:srgbClr val="FF0000"/>
                </a:solidFill>
              </a:rPr>
              <a:t>Maria</a:t>
            </a:r>
            <a:r>
              <a:rPr lang="en-US" sz="2600" dirty="0"/>
              <a:t> </a:t>
            </a:r>
            <a:r>
              <a:rPr lang="en-US" sz="2600" dirty="0">
                <a:solidFill>
                  <a:srgbClr val="00B050"/>
                </a:solidFill>
              </a:rPr>
              <a:t>went</a:t>
            </a:r>
            <a:r>
              <a:rPr lang="en-US" sz="2600" dirty="0"/>
              <a:t> shopping. </a:t>
            </a:r>
            <a:endParaRPr lang="en-US" sz="2600" dirty="0" smtClean="0"/>
          </a:p>
          <a:p>
            <a:pPr marL="0" indent="0">
              <a:buNone/>
            </a:pPr>
            <a:r>
              <a:rPr lang="en-US" sz="2600" dirty="0" smtClean="0">
                <a:solidFill>
                  <a:schemeClr val="tx1"/>
                </a:solidFill>
              </a:rPr>
              <a:t>3.</a:t>
            </a:r>
            <a:r>
              <a:rPr lang="en-US" sz="2600" dirty="0" smtClean="0">
                <a:solidFill>
                  <a:srgbClr val="FF0000"/>
                </a:solidFill>
              </a:rPr>
              <a:t> I</a:t>
            </a:r>
            <a:r>
              <a:rPr lang="en-US" sz="2600" dirty="0" smtClean="0"/>
              <a:t> </a:t>
            </a:r>
            <a:r>
              <a:rPr lang="en-US" sz="2600" dirty="0" smtClean="0">
                <a:solidFill>
                  <a:srgbClr val="00B050"/>
                </a:solidFill>
              </a:rPr>
              <a:t>miss</a:t>
            </a:r>
            <a:r>
              <a:rPr lang="en-US" sz="2600" dirty="0" smtClean="0"/>
              <a:t> summer vacation</a:t>
            </a:r>
            <a:r>
              <a:rPr lang="en-US" sz="2600" dirty="0" smtClean="0">
                <a:solidFill>
                  <a:srgbClr val="7030A0"/>
                </a:solidFill>
              </a:rPr>
              <a:t>; </a:t>
            </a:r>
            <a:r>
              <a:rPr lang="en-US" sz="2600" dirty="0" smtClean="0">
                <a:solidFill>
                  <a:srgbClr val="FF0000"/>
                </a:solidFill>
              </a:rPr>
              <a:t>it</a:t>
            </a:r>
            <a:r>
              <a:rPr lang="en-US" sz="2600" dirty="0" smtClean="0"/>
              <a:t> </a:t>
            </a:r>
            <a:r>
              <a:rPr lang="en-US" sz="2600" dirty="0" smtClean="0">
                <a:solidFill>
                  <a:srgbClr val="00B050"/>
                </a:solidFill>
              </a:rPr>
              <a:t>gave</a:t>
            </a:r>
            <a:r>
              <a:rPr lang="en-US" sz="2600" dirty="0" smtClean="0"/>
              <a:t> me time to sleep, read, and relax.</a:t>
            </a:r>
          </a:p>
          <a:p>
            <a:pPr marL="0" indent="0">
              <a:buNone/>
            </a:pPr>
            <a:endParaRPr lang="en-US" sz="2600" dirty="0" smtClean="0"/>
          </a:p>
          <a:p>
            <a:pPr marL="0" indent="0">
              <a:buNone/>
            </a:pPr>
            <a:r>
              <a:rPr lang="en-US" dirty="0" smtClean="0"/>
              <a:t> </a:t>
            </a:r>
          </a:p>
          <a:p>
            <a:pPr marL="411480" lvl="1" indent="0">
              <a:buNone/>
            </a:pPr>
            <a:endParaRPr lang="en-US" dirty="0"/>
          </a:p>
        </p:txBody>
      </p:sp>
      <p:sp>
        <p:nvSpPr>
          <p:cNvPr id="3" name="Title 2"/>
          <p:cNvSpPr>
            <a:spLocks noGrp="1"/>
          </p:cNvSpPr>
          <p:nvPr>
            <p:ph type="title"/>
          </p:nvPr>
        </p:nvSpPr>
        <p:spPr/>
        <p:txBody>
          <a:bodyPr/>
          <a:lstStyle/>
          <a:p>
            <a:r>
              <a:rPr lang="en-US" dirty="0" smtClean="0"/>
              <a:t>Compound Sentences</a:t>
            </a:r>
            <a:endParaRPr lang="en-US" dirty="0"/>
          </a:p>
        </p:txBody>
      </p:sp>
    </p:spTree>
    <p:extLst>
      <p:ext uri="{BB962C8B-B14F-4D97-AF65-F5344CB8AC3E}">
        <p14:creationId xmlns:p14="http://schemas.microsoft.com/office/powerpoint/2010/main" val="262810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independent clause and 1 or more dependent clauses</a:t>
            </a:r>
          </a:p>
          <a:p>
            <a:r>
              <a:rPr lang="en-US" dirty="0" smtClean="0"/>
              <a:t>A dependent clause is a group of words with a subject and a verb that cannot stand alone (incomplete thought)</a:t>
            </a:r>
          </a:p>
          <a:p>
            <a:pPr marL="0" indent="0">
              <a:buNone/>
            </a:pPr>
            <a:r>
              <a:rPr lang="en-US" dirty="0" smtClean="0"/>
              <a:t>Examples: </a:t>
            </a:r>
          </a:p>
          <a:p>
            <a:pPr marL="457200" indent="-457200">
              <a:buAutoNum type="arabicPeriod"/>
            </a:pPr>
            <a:r>
              <a:rPr lang="en-US" dirty="0" smtClean="0">
                <a:solidFill>
                  <a:srgbClr val="00B0F0"/>
                </a:solidFill>
              </a:rPr>
              <a:t>After the players practiced</a:t>
            </a:r>
            <a:r>
              <a:rPr lang="en-US" dirty="0" smtClean="0"/>
              <a:t>, </a:t>
            </a:r>
            <a:r>
              <a:rPr lang="en-US" dirty="0" smtClean="0">
                <a:solidFill>
                  <a:srgbClr val="FFC000"/>
                </a:solidFill>
              </a:rPr>
              <a:t>they went out for pizza.</a:t>
            </a:r>
          </a:p>
          <a:p>
            <a:pPr marL="457200" indent="-457200">
              <a:buAutoNum type="arabicPeriod"/>
            </a:pPr>
            <a:r>
              <a:rPr lang="en-US" dirty="0" smtClean="0">
                <a:solidFill>
                  <a:srgbClr val="FFC000"/>
                </a:solidFill>
              </a:rPr>
              <a:t>The players went out for pizza </a:t>
            </a:r>
            <a:r>
              <a:rPr lang="en-US" dirty="0" smtClean="0">
                <a:solidFill>
                  <a:srgbClr val="00B0F0"/>
                </a:solidFill>
              </a:rPr>
              <a:t>after they practiced.</a:t>
            </a:r>
          </a:p>
          <a:p>
            <a:pPr marL="457200" indent="-457200">
              <a:buAutoNum type="arabicPeriod"/>
            </a:pPr>
            <a:r>
              <a:rPr lang="en-US" dirty="0" smtClean="0">
                <a:solidFill>
                  <a:srgbClr val="00B0F0"/>
                </a:solidFill>
              </a:rPr>
              <a:t>Because I did not study, </a:t>
            </a:r>
            <a:r>
              <a:rPr lang="en-US" dirty="0" smtClean="0">
                <a:solidFill>
                  <a:srgbClr val="FFC000"/>
                </a:solidFill>
              </a:rPr>
              <a:t>I failed the quiz.</a:t>
            </a:r>
            <a:endParaRPr lang="en-US" dirty="0">
              <a:solidFill>
                <a:srgbClr val="FFC000"/>
              </a:solidFill>
            </a:endParaRPr>
          </a:p>
        </p:txBody>
      </p:sp>
      <p:sp>
        <p:nvSpPr>
          <p:cNvPr id="3" name="Title 2"/>
          <p:cNvSpPr>
            <a:spLocks noGrp="1"/>
          </p:cNvSpPr>
          <p:nvPr>
            <p:ph type="title"/>
          </p:nvPr>
        </p:nvSpPr>
        <p:spPr/>
        <p:txBody>
          <a:bodyPr/>
          <a:lstStyle/>
          <a:p>
            <a:r>
              <a:rPr lang="en-US" dirty="0" smtClean="0"/>
              <a:t>Complex Sentences</a:t>
            </a:r>
            <a:endParaRPr lang="en-US" dirty="0"/>
          </a:p>
        </p:txBody>
      </p:sp>
    </p:spTree>
    <p:extLst>
      <p:ext uri="{BB962C8B-B14F-4D97-AF65-F5344CB8AC3E}">
        <p14:creationId xmlns:p14="http://schemas.microsoft.com/office/powerpoint/2010/main" val="4095336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2 or more independent clauses and at least 1 dependent clause</a:t>
            </a:r>
          </a:p>
          <a:p>
            <a:endParaRPr lang="en-US" dirty="0"/>
          </a:p>
          <a:p>
            <a:pPr marL="0" indent="0">
              <a:buNone/>
            </a:pPr>
            <a:r>
              <a:rPr lang="en-US" dirty="0" smtClean="0"/>
              <a:t>Examples:</a:t>
            </a:r>
          </a:p>
          <a:p>
            <a:pPr marL="457200" indent="-457200">
              <a:buAutoNum type="arabicPeriod"/>
            </a:pPr>
            <a:r>
              <a:rPr lang="en-US" dirty="0" smtClean="0">
                <a:solidFill>
                  <a:srgbClr val="00B0F0"/>
                </a:solidFill>
              </a:rPr>
              <a:t>Before the trick-or-treaters came, </a:t>
            </a:r>
            <a:r>
              <a:rPr lang="en-US" dirty="0" smtClean="0">
                <a:solidFill>
                  <a:srgbClr val="FFC000"/>
                </a:solidFill>
              </a:rPr>
              <a:t>Megan made candied apples</a:t>
            </a:r>
            <a:r>
              <a:rPr lang="en-US" dirty="0" smtClean="0"/>
              <a:t>; </a:t>
            </a:r>
            <a:r>
              <a:rPr lang="en-US" dirty="0" smtClean="0">
                <a:solidFill>
                  <a:srgbClr val="FFC000"/>
                </a:solidFill>
              </a:rPr>
              <a:t>they were delicious.</a:t>
            </a:r>
          </a:p>
          <a:p>
            <a:pPr marL="457200" indent="-457200">
              <a:buAutoNum type="arabicPeriod"/>
            </a:pPr>
            <a:r>
              <a:rPr lang="en-US" dirty="0" smtClean="0">
                <a:solidFill>
                  <a:srgbClr val="FFC000"/>
                </a:solidFill>
              </a:rPr>
              <a:t>Tyler had a headache</a:t>
            </a:r>
            <a:r>
              <a:rPr lang="en-US" dirty="0" smtClean="0"/>
              <a:t>, so </a:t>
            </a:r>
            <a:r>
              <a:rPr lang="en-US" dirty="0" smtClean="0">
                <a:solidFill>
                  <a:srgbClr val="FFC000"/>
                </a:solidFill>
              </a:rPr>
              <a:t>Paul cleaned up the house </a:t>
            </a:r>
            <a:r>
              <a:rPr lang="en-US" dirty="0" smtClean="0">
                <a:solidFill>
                  <a:srgbClr val="00B0F0"/>
                </a:solidFill>
              </a:rPr>
              <a:t>after the party was over.</a:t>
            </a:r>
          </a:p>
          <a:p>
            <a:pPr marL="457200" indent="-457200">
              <a:buAutoNum type="arabicPeriod"/>
            </a:pPr>
            <a:r>
              <a:rPr lang="en-US" dirty="0" smtClean="0">
                <a:solidFill>
                  <a:srgbClr val="FFC000"/>
                </a:solidFill>
              </a:rPr>
              <a:t>Jennifer calls Chris</a:t>
            </a:r>
            <a:r>
              <a:rPr lang="en-US" dirty="0" smtClean="0"/>
              <a:t> </a:t>
            </a:r>
            <a:r>
              <a:rPr lang="en-US" dirty="0" smtClean="0">
                <a:solidFill>
                  <a:srgbClr val="00B0F0"/>
                </a:solidFill>
              </a:rPr>
              <a:t>whenever she feels sad</a:t>
            </a:r>
            <a:r>
              <a:rPr lang="en-US" dirty="0" smtClean="0"/>
              <a:t>; </a:t>
            </a:r>
            <a:r>
              <a:rPr lang="en-US" dirty="0" smtClean="0">
                <a:solidFill>
                  <a:srgbClr val="FFC000"/>
                </a:solidFill>
              </a:rPr>
              <a:t>he cheers her up.</a:t>
            </a:r>
            <a:endParaRPr lang="en-US" dirty="0">
              <a:solidFill>
                <a:srgbClr val="FFC000"/>
              </a:solidFill>
            </a:endParaRPr>
          </a:p>
        </p:txBody>
      </p:sp>
      <p:sp>
        <p:nvSpPr>
          <p:cNvPr id="3" name="Title 2"/>
          <p:cNvSpPr>
            <a:spLocks noGrp="1"/>
          </p:cNvSpPr>
          <p:nvPr>
            <p:ph type="title"/>
          </p:nvPr>
        </p:nvSpPr>
        <p:spPr/>
        <p:txBody>
          <a:bodyPr/>
          <a:lstStyle/>
          <a:p>
            <a:r>
              <a:rPr lang="en-US" sz="4000" dirty="0" smtClean="0"/>
              <a:t>Compound Complex Sentences</a:t>
            </a:r>
            <a:endParaRPr lang="en-US" sz="4000" dirty="0"/>
          </a:p>
        </p:txBody>
      </p:sp>
    </p:spTree>
    <p:extLst>
      <p:ext uri="{BB962C8B-B14F-4D97-AF65-F5344CB8AC3E}">
        <p14:creationId xmlns:p14="http://schemas.microsoft.com/office/powerpoint/2010/main" val="365719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1. I love my math class, but I love learning about grammar even more.</a:t>
            </a:r>
          </a:p>
          <a:p>
            <a:r>
              <a:rPr lang="en-US" dirty="0"/>
              <a:t>2. Jordan and I went to the mall with friends last night.</a:t>
            </a:r>
          </a:p>
          <a:p>
            <a:r>
              <a:rPr lang="en-US" dirty="0"/>
              <a:t>3. Because I studied all night for my test, I fell asleep in class.</a:t>
            </a:r>
          </a:p>
          <a:p>
            <a:r>
              <a:rPr lang="en-US" dirty="0"/>
              <a:t>4. Although I have an A in English, I continue to work hard so I can get a scholarship, yet I still worry about making my parents proud.</a:t>
            </a:r>
          </a:p>
          <a:p>
            <a:r>
              <a:rPr lang="en-US" dirty="0"/>
              <a:t>5. My favorite food is pizza; I love eating it late at night while I write essays for my English class.</a:t>
            </a:r>
          </a:p>
          <a:p>
            <a:endParaRPr lang="en-US" dirty="0"/>
          </a:p>
        </p:txBody>
      </p:sp>
      <p:sp>
        <p:nvSpPr>
          <p:cNvPr id="3" name="Title 2"/>
          <p:cNvSpPr>
            <a:spLocks noGrp="1"/>
          </p:cNvSpPr>
          <p:nvPr>
            <p:ph type="title"/>
          </p:nvPr>
        </p:nvSpPr>
        <p:spPr/>
        <p:txBody>
          <a:bodyPr/>
          <a:lstStyle/>
          <a:p>
            <a:r>
              <a:rPr lang="en-US" sz="4800" dirty="0" smtClean="0"/>
              <a:t>Types of Sentence Practice</a:t>
            </a:r>
            <a:endParaRPr lang="en-US" sz="4800" dirty="0"/>
          </a:p>
        </p:txBody>
      </p:sp>
    </p:spTree>
    <p:extLst>
      <p:ext uri="{BB962C8B-B14F-4D97-AF65-F5344CB8AC3E}">
        <p14:creationId xmlns:p14="http://schemas.microsoft.com/office/powerpoint/2010/main" val="2988200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groups, read the given passages from The Color of Water.</a:t>
            </a:r>
          </a:p>
          <a:p>
            <a:r>
              <a:rPr lang="en-US" dirty="0" smtClean="0"/>
              <a:t>Identify each type of sentence by highlighting</a:t>
            </a:r>
          </a:p>
          <a:p>
            <a:pPr lvl="1"/>
            <a:r>
              <a:rPr lang="en-US" dirty="0"/>
              <a:t>Yellow= Simple </a:t>
            </a:r>
          </a:p>
          <a:p>
            <a:pPr lvl="1"/>
            <a:r>
              <a:rPr lang="en-US" dirty="0"/>
              <a:t>Blue= Compound</a:t>
            </a:r>
          </a:p>
          <a:p>
            <a:pPr lvl="1"/>
            <a:r>
              <a:rPr lang="en-US" dirty="0"/>
              <a:t>Green= Complex</a:t>
            </a:r>
          </a:p>
          <a:p>
            <a:pPr lvl="1"/>
            <a:r>
              <a:rPr lang="en-US" dirty="0"/>
              <a:t>Pink= Compound </a:t>
            </a:r>
            <a:r>
              <a:rPr lang="en-US" dirty="0" smtClean="0"/>
              <a:t>Complex</a:t>
            </a:r>
          </a:p>
          <a:p>
            <a:pPr lvl="1"/>
            <a:endParaRPr lang="en-US" dirty="0"/>
          </a:p>
          <a:p>
            <a:pPr marL="411480" lvl="1" indent="0">
              <a:buNone/>
            </a:pPr>
            <a:endParaRPr lang="en-US" dirty="0"/>
          </a:p>
          <a:p>
            <a:pPr lvl="1"/>
            <a:endParaRPr lang="en-US" dirty="0"/>
          </a:p>
        </p:txBody>
      </p:sp>
      <p:sp>
        <p:nvSpPr>
          <p:cNvPr id="3" name="Title 2"/>
          <p:cNvSpPr>
            <a:spLocks noGrp="1"/>
          </p:cNvSpPr>
          <p:nvPr>
            <p:ph type="title"/>
          </p:nvPr>
        </p:nvSpPr>
        <p:spPr/>
        <p:txBody>
          <a:bodyPr/>
          <a:lstStyle/>
          <a:p>
            <a:r>
              <a:rPr lang="en-US" sz="4400" dirty="0" smtClean="0"/>
              <a:t>Types of Sentences in Novels</a:t>
            </a:r>
            <a:endParaRPr lang="en-US" sz="4400" dirty="0"/>
          </a:p>
        </p:txBody>
      </p:sp>
    </p:spTree>
    <p:extLst>
      <p:ext uri="{BB962C8B-B14F-4D97-AF65-F5344CB8AC3E}">
        <p14:creationId xmlns:p14="http://schemas.microsoft.com/office/powerpoint/2010/main" val="22792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Watch clip</a:t>
            </a:r>
          </a:p>
          <a:p>
            <a:r>
              <a:rPr lang="en-US" dirty="0"/>
              <a:t>2. Analyze speech for types of sentences on your handout</a:t>
            </a:r>
          </a:p>
          <a:p>
            <a:r>
              <a:rPr lang="en-US" dirty="0"/>
              <a:t>3. Highlight types of sentences according to this key:</a:t>
            </a:r>
          </a:p>
          <a:p>
            <a:r>
              <a:rPr lang="en-US" dirty="0"/>
              <a:t>Yellow= Simple </a:t>
            </a:r>
          </a:p>
          <a:p>
            <a:r>
              <a:rPr lang="en-US" dirty="0"/>
              <a:t>Blue= Compound</a:t>
            </a:r>
          </a:p>
          <a:p>
            <a:r>
              <a:rPr lang="en-US" dirty="0"/>
              <a:t>Green= Complex</a:t>
            </a:r>
          </a:p>
          <a:p>
            <a:r>
              <a:rPr lang="en-US" dirty="0"/>
              <a:t>Pink= Compound Complex</a:t>
            </a:r>
          </a:p>
          <a:p>
            <a:r>
              <a:rPr lang="en-US" dirty="0"/>
              <a:t>Leave any fragments </a:t>
            </a:r>
            <a:r>
              <a:rPr lang="en-US" dirty="0" err="1"/>
              <a:t>unhighlighted</a:t>
            </a:r>
            <a:endParaRPr lang="en-US" dirty="0"/>
          </a:p>
          <a:p>
            <a:r>
              <a:rPr lang="en-US" dirty="0"/>
              <a:t>4. Think about WHY the writers of these speeches used particular sentence types. What effect does the variation of sentence types have on the audience?</a:t>
            </a:r>
          </a:p>
        </p:txBody>
      </p:sp>
      <p:sp>
        <p:nvSpPr>
          <p:cNvPr id="3" name="Title 2"/>
          <p:cNvSpPr>
            <a:spLocks noGrp="1"/>
          </p:cNvSpPr>
          <p:nvPr>
            <p:ph type="title"/>
          </p:nvPr>
        </p:nvSpPr>
        <p:spPr/>
        <p:txBody>
          <a:bodyPr/>
          <a:lstStyle/>
          <a:p>
            <a:r>
              <a:rPr lang="en-US" sz="4400" dirty="0" smtClean="0"/>
              <a:t>Types of Sentences in Movies</a:t>
            </a:r>
            <a:endParaRPr lang="en-US" sz="4400" dirty="0"/>
          </a:p>
        </p:txBody>
      </p:sp>
    </p:spTree>
    <p:extLst>
      <p:ext uri="{BB962C8B-B14F-4D97-AF65-F5344CB8AC3E}">
        <p14:creationId xmlns:p14="http://schemas.microsoft.com/office/powerpoint/2010/main" val="1968834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0"/>
            <a:ext cx="7745505" cy="4267199"/>
          </a:xfrm>
        </p:spPr>
        <p:txBody>
          <a:bodyPr>
            <a:normAutofit fontScale="92500" lnSpcReduction="20000"/>
          </a:bodyPr>
          <a:lstStyle/>
          <a:p>
            <a:r>
              <a:rPr lang="en-US" dirty="0"/>
              <a:t>Now, y'all would guess that, more often than not, the highest paid player on an NFL team is a quarterback, and you'd be right. But what you probably don't know is, that more often than not, the second highest paid player is, thanks to Lawrence Taylor, a left tackle. Because, as every housewife knows, the first check you write is for the mortgage, but the second is for the insurance. And the left tackle's job is to protect the quarterback from what he can't see coming. To protect his blind side. The ideal left tackle is big, but a lot of people are big. He's wide in the butt and massive in the thighs. He has long arms, giant hands and feet as quick as a hiccup</a:t>
            </a:r>
            <a:r>
              <a:rPr lang="en-US" dirty="0" smtClean="0"/>
              <a:t>.</a:t>
            </a:r>
          </a:p>
          <a:p>
            <a:pPr marL="0" indent="0">
              <a:buNone/>
            </a:pPr>
            <a:endParaRPr lang="en-US" dirty="0" smtClean="0"/>
          </a:p>
          <a:p>
            <a:r>
              <a:rPr lang="en-US" dirty="0">
                <a:hlinkClick r:id="rId2"/>
              </a:rPr>
              <a:t>http://</a:t>
            </a:r>
            <a:r>
              <a:rPr lang="en-US" dirty="0" smtClean="0">
                <a:hlinkClick r:id="rId2"/>
              </a:rPr>
              <a:t>www.youtube.com/watch?v=oftc7pCVarI</a:t>
            </a:r>
            <a:endParaRPr lang="en-US" dirty="0" smtClean="0"/>
          </a:p>
          <a:p>
            <a:endParaRPr lang="en-US" dirty="0"/>
          </a:p>
        </p:txBody>
      </p:sp>
      <p:sp>
        <p:nvSpPr>
          <p:cNvPr id="3" name="Title 2"/>
          <p:cNvSpPr>
            <a:spLocks noGrp="1"/>
          </p:cNvSpPr>
          <p:nvPr>
            <p:ph type="title"/>
          </p:nvPr>
        </p:nvSpPr>
        <p:spPr/>
        <p:txBody>
          <a:bodyPr/>
          <a:lstStyle/>
          <a:p>
            <a:r>
              <a:rPr lang="en-US" dirty="0" smtClean="0"/>
              <a:t>The Blind Side</a:t>
            </a:r>
            <a:endParaRPr lang="en-US" dirty="0"/>
          </a:p>
        </p:txBody>
      </p:sp>
    </p:spTree>
    <p:extLst>
      <p:ext uri="{BB962C8B-B14F-4D97-AF65-F5344CB8AC3E}">
        <p14:creationId xmlns:p14="http://schemas.microsoft.com/office/powerpoint/2010/main" val="336526840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ardcover">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598</Words>
  <Application>Microsoft Office PowerPoint</Application>
  <PresentationFormat>On-screen Show (4:3)</PresentationFormat>
  <Paragraphs>68</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iRespondQuestionMaster</vt:lpstr>
      <vt:lpstr>iRespondGraphMaster</vt:lpstr>
      <vt:lpstr>Hardcover</vt:lpstr>
      <vt:lpstr>Types of Sentences</vt:lpstr>
      <vt:lpstr>Simple Sentences</vt:lpstr>
      <vt:lpstr>Compound Sentences</vt:lpstr>
      <vt:lpstr>Complex Sentences</vt:lpstr>
      <vt:lpstr>Compound Complex Sentences</vt:lpstr>
      <vt:lpstr>Types of Sentence Practice</vt:lpstr>
      <vt:lpstr>Types of Sentences in Novels</vt:lpstr>
      <vt:lpstr>Types of Sentences in Movies</vt:lpstr>
      <vt:lpstr>The Blind Side</vt:lpstr>
      <vt:lpstr>Compound Sentences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Sentences</dc:title>
  <dc:creator>Wendy Walker</dc:creator>
  <cp:lastModifiedBy>Wendy Walker</cp:lastModifiedBy>
  <cp:revision>13</cp:revision>
  <dcterms:created xsi:type="dcterms:W3CDTF">2013-08-28T01:04:07Z</dcterms:created>
  <dcterms:modified xsi:type="dcterms:W3CDTF">2013-08-28T14:44:20Z</dcterms:modified>
</cp:coreProperties>
</file>