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3" d="100"/>
          <a:sy n="63" d="100"/>
        </p:scale>
        <p:origin x="6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36DDD-A48D-402B-ADEE-2A38AE22A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68C914-5FA8-497F-A838-51842DE5F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A4756B-9D13-43F1-BFF7-B9F6B0B28506}"/>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5" name="Footer Placeholder 4">
            <a:extLst>
              <a:ext uri="{FF2B5EF4-FFF2-40B4-BE49-F238E27FC236}">
                <a16:creationId xmlns:a16="http://schemas.microsoft.com/office/drawing/2014/main" id="{543721CF-BF58-4EF6-B06D-059177E2C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36666-271A-464E-8A17-37561FB61EC5}"/>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363099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6467-3793-4FC9-BCEF-883EC0AFC5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A7FCD3-545E-47CF-B971-6DD2860274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7C9BB-E968-4F0B-BB4E-82AA27797285}"/>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5" name="Footer Placeholder 4">
            <a:extLst>
              <a:ext uri="{FF2B5EF4-FFF2-40B4-BE49-F238E27FC236}">
                <a16:creationId xmlns:a16="http://schemas.microsoft.com/office/drawing/2014/main" id="{1E41CD5A-B98E-4A42-BB48-9D4620310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D6581-519A-4231-A486-80CC944472BE}"/>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311867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9E4C47-6124-4F51-B769-DE31A6B248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4C2977-4AC3-4912-8FE9-C2182D6157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B9270B-1F51-4AAC-838E-2D4D053E3F57}"/>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5" name="Footer Placeholder 4">
            <a:extLst>
              <a:ext uri="{FF2B5EF4-FFF2-40B4-BE49-F238E27FC236}">
                <a16:creationId xmlns:a16="http://schemas.microsoft.com/office/drawing/2014/main" id="{FB15E7EB-537C-420D-8B58-C1EE29754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24C84-23B1-4F67-A882-695D62786434}"/>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9766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E475-B6D5-415B-88C4-D8421000F9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7362D-15B6-44DE-9301-DD068EF5B9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32F439-7E08-4FC3-ACA1-D420918B3C97}"/>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5" name="Footer Placeholder 4">
            <a:extLst>
              <a:ext uri="{FF2B5EF4-FFF2-40B4-BE49-F238E27FC236}">
                <a16:creationId xmlns:a16="http://schemas.microsoft.com/office/drawing/2014/main" id="{37484A1F-5791-4FFA-A712-008939ACB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5E486-2403-4B80-9B04-FD178D9D9B53}"/>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28929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A719-8118-473E-A819-161AC263C8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54E738-4DAE-4909-8344-96F44E01C4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DDC446-FA32-4EA1-8527-2EA9A66EE2D6}"/>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5" name="Footer Placeholder 4">
            <a:extLst>
              <a:ext uri="{FF2B5EF4-FFF2-40B4-BE49-F238E27FC236}">
                <a16:creationId xmlns:a16="http://schemas.microsoft.com/office/drawing/2014/main" id="{96387ABE-2A2A-4018-8874-9417F6760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64CB4-E12B-43EB-ABB7-6EB569BB79FE}"/>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31819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B796-51E5-447E-8D7F-B340E9E5FF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573F64-68D5-4173-922A-DA420481C4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293A12-5746-4BF8-BB5C-0F17E943C6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E0E6AE-096D-49CB-9C42-DA6BABB5BA2B}"/>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6" name="Footer Placeholder 5">
            <a:extLst>
              <a:ext uri="{FF2B5EF4-FFF2-40B4-BE49-F238E27FC236}">
                <a16:creationId xmlns:a16="http://schemas.microsoft.com/office/drawing/2014/main" id="{4C6D0629-3D7B-49BB-B3D2-CD05E2EAE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DEEBF8-E01F-4C8B-8094-B3CF3D90198E}"/>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400263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A58C-4CA2-460D-9E25-4B9127F20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66C25E-2942-4190-A29B-12D270D6D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67B20C-AFD0-484D-9D7F-4225539387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CA0D92-B240-41E7-8B69-11AE4D776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4E312A-19AE-4B7E-80F8-DE22B67D71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762A4-05EC-4EE1-8DEB-94AAB834438A}"/>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8" name="Footer Placeholder 7">
            <a:extLst>
              <a:ext uri="{FF2B5EF4-FFF2-40B4-BE49-F238E27FC236}">
                <a16:creationId xmlns:a16="http://schemas.microsoft.com/office/drawing/2014/main" id="{94265018-41FD-4D01-9EB6-B105C32804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E477DB-27F0-4C53-97B0-F4D32B7F4657}"/>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252699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BE8CB-539E-42D7-816B-BDA41DBF0E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D6CA11-95B0-442D-B792-E49E1AF59DBC}"/>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4" name="Footer Placeholder 3">
            <a:extLst>
              <a:ext uri="{FF2B5EF4-FFF2-40B4-BE49-F238E27FC236}">
                <a16:creationId xmlns:a16="http://schemas.microsoft.com/office/drawing/2014/main" id="{2F3A5C96-F0A4-497F-9811-CC8D3CDA65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F16D64-21FC-48DC-974B-18AE4B0951E0}"/>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142317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E5099-3EB4-4B30-969A-AD9BDFE12D0E}"/>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3" name="Footer Placeholder 2">
            <a:extLst>
              <a:ext uri="{FF2B5EF4-FFF2-40B4-BE49-F238E27FC236}">
                <a16:creationId xmlns:a16="http://schemas.microsoft.com/office/drawing/2014/main" id="{15F800C2-7DE8-4735-B195-D43B722AEE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3BD05-D254-4ECC-BE61-FB4C0DF70FC3}"/>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279162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2141-BAFF-4354-BAA0-288B1BF54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05C31-658A-4B69-A234-0CF4FEF2BE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7E4327-F8E2-4FE5-A11B-76CF73A94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9209AB-E341-4C4C-817E-E180D4519EB8}"/>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6" name="Footer Placeholder 5">
            <a:extLst>
              <a:ext uri="{FF2B5EF4-FFF2-40B4-BE49-F238E27FC236}">
                <a16:creationId xmlns:a16="http://schemas.microsoft.com/office/drawing/2014/main" id="{3450987D-8C4C-46CA-ACD6-B5942A888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0BDA0-7EA7-422E-B57F-A1383B05E98E}"/>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284685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1137-AB96-44CE-8DB9-A2725E6ABA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0C752D-CD7B-4734-9A6E-E77590AA64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998C56-7786-4B56-84E0-8DE48C718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AC4FDB-3B6F-4327-9A20-D1F7F0A41490}"/>
              </a:ext>
            </a:extLst>
          </p:cNvPr>
          <p:cNvSpPr>
            <a:spLocks noGrp="1"/>
          </p:cNvSpPr>
          <p:nvPr>
            <p:ph type="dt" sz="half" idx="10"/>
          </p:nvPr>
        </p:nvSpPr>
        <p:spPr/>
        <p:txBody>
          <a:bodyPr/>
          <a:lstStyle/>
          <a:p>
            <a:fld id="{858F9288-15CF-4995-9E9B-7311EA85DA2C}" type="datetimeFigureOut">
              <a:rPr lang="en-US" smtClean="0"/>
              <a:t>1/16/2019</a:t>
            </a:fld>
            <a:endParaRPr lang="en-US"/>
          </a:p>
        </p:txBody>
      </p:sp>
      <p:sp>
        <p:nvSpPr>
          <p:cNvPr id="6" name="Footer Placeholder 5">
            <a:extLst>
              <a:ext uri="{FF2B5EF4-FFF2-40B4-BE49-F238E27FC236}">
                <a16:creationId xmlns:a16="http://schemas.microsoft.com/office/drawing/2014/main" id="{526D1D5D-C70B-485C-A056-D5DCE463AD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F9C89-9ECD-4805-92A6-55026DC76C9C}"/>
              </a:ext>
            </a:extLst>
          </p:cNvPr>
          <p:cNvSpPr>
            <a:spLocks noGrp="1"/>
          </p:cNvSpPr>
          <p:nvPr>
            <p:ph type="sldNum" sz="quarter" idx="12"/>
          </p:nvPr>
        </p:nvSpPr>
        <p:spPr/>
        <p:txBody>
          <a:bodyPr/>
          <a:lstStyle/>
          <a:p>
            <a:fld id="{63F7E0C7-B4A2-4EDD-A293-06717B1D8769}" type="slidenum">
              <a:rPr lang="en-US" smtClean="0"/>
              <a:t>‹#›</a:t>
            </a:fld>
            <a:endParaRPr lang="en-US"/>
          </a:p>
        </p:txBody>
      </p:sp>
    </p:spTree>
    <p:extLst>
      <p:ext uri="{BB962C8B-B14F-4D97-AF65-F5344CB8AC3E}">
        <p14:creationId xmlns:p14="http://schemas.microsoft.com/office/powerpoint/2010/main" val="256882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13B9E4-738B-4F04-B6F4-3B82A0DA27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53D13E-1677-43D6-905C-07B9CC4B96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F22A1-792B-469D-9EFB-FCDA4A1A9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F9288-15CF-4995-9E9B-7311EA85DA2C}" type="datetimeFigureOut">
              <a:rPr lang="en-US" smtClean="0"/>
              <a:t>1/16/2019</a:t>
            </a:fld>
            <a:endParaRPr lang="en-US"/>
          </a:p>
        </p:txBody>
      </p:sp>
      <p:sp>
        <p:nvSpPr>
          <p:cNvPr id="5" name="Footer Placeholder 4">
            <a:extLst>
              <a:ext uri="{FF2B5EF4-FFF2-40B4-BE49-F238E27FC236}">
                <a16:creationId xmlns:a16="http://schemas.microsoft.com/office/drawing/2014/main" id="{9FA8CC75-DCC6-48DF-87FA-FEC3869993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9A1181-F3AD-4FD6-81F2-369CD705B8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7E0C7-B4A2-4EDD-A293-06717B1D8769}" type="slidenum">
              <a:rPr lang="en-US" smtClean="0"/>
              <a:t>‹#›</a:t>
            </a:fld>
            <a:endParaRPr lang="en-US"/>
          </a:p>
        </p:txBody>
      </p:sp>
    </p:spTree>
    <p:extLst>
      <p:ext uri="{BB962C8B-B14F-4D97-AF65-F5344CB8AC3E}">
        <p14:creationId xmlns:p14="http://schemas.microsoft.com/office/powerpoint/2010/main" val="177401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D8B05-98E1-4C49-9EDB-B8A73DEBA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67F3474-00AA-4AA5-A684-C8E03A85A99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373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8175C-35DE-4AA2-AC12-B85EDA8905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E44F20-1181-4D60-9071-007BC61EA5A1}"/>
              </a:ext>
            </a:extLst>
          </p:cNvPr>
          <p:cNvSpPr>
            <a:spLocks noGrp="1"/>
          </p:cNvSpPr>
          <p:nvPr>
            <p:ph idx="1"/>
          </p:nvPr>
        </p:nvSpPr>
        <p:spPr/>
        <p:txBody>
          <a:bodyPr/>
          <a:lstStyle/>
          <a:p>
            <a:r>
              <a:rPr lang="en-US" dirty="0"/>
              <a:t>In your interpretation, remember to focus on major words or specific ideas.  In other words, do not write specific words in your evidence which are only broadly referenced in your interpretation. </a:t>
            </a:r>
          </a:p>
        </p:txBody>
      </p:sp>
    </p:spTree>
    <p:extLst>
      <p:ext uri="{BB962C8B-B14F-4D97-AF65-F5344CB8AC3E}">
        <p14:creationId xmlns:p14="http://schemas.microsoft.com/office/powerpoint/2010/main" val="392647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3EA59-2958-4447-A6C4-B4AF82097A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1694AB-AF3F-4663-821F-40A44817BCE4}"/>
              </a:ext>
            </a:extLst>
          </p:cNvPr>
          <p:cNvSpPr>
            <a:spLocks noGrp="1"/>
          </p:cNvSpPr>
          <p:nvPr>
            <p:ph idx="1"/>
          </p:nvPr>
        </p:nvSpPr>
        <p:spPr/>
        <p:txBody>
          <a:bodyPr/>
          <a:lstStyle/>
          <a:p>
            <a:r>
              <a:rPr lang="en-US" dirty="0"/>
              <a:t>Evidence should be factual and only one sentence. The more factual the evidence, the easier the interpretation in order to ‘connect the dots’ for the reader. </a:t>
            </a:r>
          </a:p>
          <a:p>
            <a:pPr lvl="1"/>
            <a:r>
              <a:rPr lang="en-US" dirty="0"/>
              <a:t>“for teens and young adults with eating disorders, volunteering could be life changing” (Bad)</a:t>
            </a:r>
          </a:p>
          <a:p>
            <a:pPr lvl="1"/>
            <a:r>
              <a:rPr lang="en-US" dirty="0"/>
              <a:t>“Research suggest that 45 percent of people in the US and UK admit to feeling lonely.” (Better)</a:t>
            </a:r>
          </a:p>
        </p:txBody>
      </p:sp>
    </p:spTree>
    <p:extLst>
      <p:ext uri="{BB962C8B-B14F-4D97-AF65-F5344CB8AC3E}">
        <p14:creationId xmlns:p14="http://schemas.microsoft.com/office/powerpoint/2010/main" val="38477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E21D-549F-4F8B-B461-020C2C858B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CDCA62-40AA-4D77-93C7-FC2CEC9FD54E}"/>
              </a:ext>
            </a:extLst>
          </p:cNvPr>
          <p:cNvSpPr>
            <a:spLocks noGrp="1"/>
          </p:cNvSpPr>
          <p:nvPr>
            <p:ph idx="1"/>
          </p:nvPr>
        </p:nvSpPr>
        <p:spPr/>
        <p:txBody>
          <a:bodyPr/>
          <a:lstStyle/>
          <a:p>
            <a:r>
              <a:rPr lang="en-US" dirty="0"/>
              <a:t>Your claim should have a reason to it.  In other words, there needs to be more than one simple sentence in your claim.  Extend with transition words such as “because”, “in order to”, “therefore”, “and”, “as a result”….</a:t>
            </a:r>
          </a:p>
        </p:txBody>
      </p:sp>
    </p:spTree>
    <p:extLst>
      <p:ext uri="{BB962C8B-B14F-4D97-AF65-F5344CB8AC3E}">
        <p14:creationId xmlns:p14="http://schemas.microsoft.com/office/powerpoint/2010/main" val="96682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51AAE-082A-4D7E-8073-0CB7D343D7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7A673C-700D-4D7D-B73A-524F6A525346}"/>
              </a:ext>
            </a:extLst>
          </p:cNvPr>
          <p:cNvSpPr>
            <a:spLocks noGrp="1"/>
          </p:cNvSpPr>
          <p:nvPr>
            <p:ph idx="1"/>
          </p:nvPr>
        </p:nvSpPr>
        <p:spPr/>
        <p:txBody>
          <a:bodyPr/>
          <a:lstStyle/>
          <a:p>
            <a:r>
              <a:rPr lang="en-US" dirty="0"/>
              <a:t>Use the author’s name or the speaker in the lead-in.  Just remember, Articles cannot “state”, and paragraph number four cannot “claim”.</a:t>
            </a:r>
          </a:p>
        </p:txBody>
      </p:sp>
    </p:spTree>
    <p:extLst>
      <p:ext uri="{BB962C8B-B14F-4D97-AF65-F5344CB8AC3E}">
        <p14:creationId xmlns:p14="http://schemas.microsoft.com/office/powerpoint/2010/main" val="412289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DCE52-D307-4B2D-93E9-10B35248A5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02F5F6-4707-4D34-B61C-6D41FE29849A}"/>
              </a:ext>
            </a:extLst>
          </p:cNvPr>
          <p:cNvSpPr>
            <a:spLocks noGrp="1"/>
          </p:cNvSpPr>
          <p:nvPr>
            <p:ph idx="1"/>
          </p:nvPr>
        </p:nvSpPr>
        <p:spPr/>
        <p:txBody>
          <a:bodyPr/>
          <a:lstStyle/>
          <a:p>
            <a:r>
              <a:rPr lang="en-US" dirty="0"/>
              <a:t>Make sure that your claim is specific and not so broad and condensed that you are unable to provide evidence and interpretation in order to explain in one paragraph.</a:t>
            </a:r>
          </a:p>
          <a:p>
            <a:pPr lvl="1"/>
            <a:r>
              <a:rPr lang="en-US" dirty="0"/>
              <a:t>“People volunteer in order to help others while they are unknowingly helping themselves including those who are dealing with mental and physical conditions which can affect all parts of their life” (</a:t>
            </a:r>
            <a:r>
              <a:rPr lang="en-US"/>
              <a:t>Too broad)</a:t>
            </a:r>
            <a:endParaRPr lang="en-US" dirty="0"/>
          </a:p>
        </p:txBody>
      </p:sp>
    </p:spTree>
    <p:extLst>
      <p:ext uri="{BB962C8B-B14F-4D97-AF65-F5344CB8AC3E}">
        <p14:creationId xmlns:p14="http://schemas.microsoft.com/office/powerpoint/2010/main" val="2419096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251</Words>
  <Application>Microsoft Office PowerPoint</Application>
  <PresentationFormat>Widescreen</PresentationFormat>
  <Paragraphs>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Thomas</dc:creator>
  <cp:lastModifiedBy>David Thomas</cp:lastModifiedBy>
  <cp:revision>4</cp:revision>
  <dcterms:created xsi:type="dcterms:W3CDTF">2019-01-16T14:31:42Z</dcterms:created>
  <dcterms:modified xsi:type="dcterms:W3CDTF">2019-01-16T14:51:50Z</dcterms:modified>
</cp:coreProperties>
</file>