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720" r:id="rId3"/>
  </p:sldMasterIdLst>
  <p:sldIdLst>
    <p:sldId id="256" r:id="rId4"/>
    <p:sldId id="257" r:id="rId5"/>
    <p:sldId id="258" r:id="rId6"/>
    <p:sldId id="259" r:id="rId7"/>
    <p:sldId id="260"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1383256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341360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1383256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31244595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9/11/2014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41571168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9/11/2014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19968325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9/11/2014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17620156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9/11/2014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1066344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9/11/2014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8840392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9/11/2014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36832009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4268758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31244595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34136077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36267D-1FE2-4D45-A04B-A4F49637B202}" type="datetimeFigureOut">
              <a:rPr lang="en-US" smtClean="0"/>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7A49-9569-450B-9E0B-EC3A65E3880E}"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36267D-1FE2-4D45-A04B-A4F49637B202}" type="datetimeFigureOut">
              <a:rPr lang="en-US" smtClean="0"/>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7A49-9569-450B-9E0B-EC3A65E3880E}"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36267D-1FE2-4D45-A04B-A4F49637B202}" type="datetimeFigureOut">
              <a:rPr lang="en-US" smtClean="0"/>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7A49-9569-450B-9E0B-EC3A65E3880E}"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36267D-1FE2-4D45-A04B-A4F49637B202}" type="datetimeFigureOut">
              <a:rPr lang="en-US" smtClean="0"/>
              <a:t>9/11/2014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7A49-9569-450B-9E0B-EC3A65E3880E}"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36267D-1FE2-4D45-A04B-A4F49637B202}" type="datetimeFigureOut">
              <a:rPr lang="en-US" smtClean="0"/>
              <a:t>9/11/2014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C87A49-9569-450B-9E0B-EC3A65E3880E}" type="slidenum">
              <a:rPr lang="en-US" smtClean="0"/>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36267D-1FE2-4D45-A04B-A4F49637B202}" type="datetimeFigureOut">
              <a:rPr lang="en-US" smtClean="0"/>
              <a:t>9/11/2014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C87A49-9569-450B-9E0B-EC3A65E3880E}"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36267D-1FE2-4D45-A04B-A4F49637B202}" type="datetimeFigureOut">
              <a:rPr lang="en-US" smtClean="0"/>
              <a:t>9/11/2014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C87A49-9569-450B-9E0B-EC3A65E3880E}"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36267D-1FE2-4D45-A04B-A4F49637B202}" type="datetimeFigureOut">
              <a:rPr lang="en-US" smtClean="0"/>
              <a:t>9/11/2014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7A49-9569-450B-9E0B-EC3A65E3880E}"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36267D-1FE2-4D45-A04B-A4F49637B202}" type="datetimeFigureOut">
              <a:rPr lang="en-US" smtClean="0"/>
              <a:t>9/11/2014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7A49-9569-450B-9E0B-EC3A65E3880E}" type="slidenum">
              <a:rPr lang="en-US" smtClean="0"/>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9/11/2014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41571168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36267D-1FE2-4D45-A04B-A4F49637B202}" type="datetimeFigureOut">
              <a:rPr lang="en-US" smtClean="0"/>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7A49-9569-450B-9E0B-EC3A65E3880E}"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36267D-1FE2-4D45-A04B-A4F49637B202}" type="datetimeFigureOut">
              <a:rPr lang="en-US" smtClean="0"/>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7A49-9569-450B-9E0B-EC3A65E3880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9/11/2014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1996832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9/11/2014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1762015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9/11/2014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106634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9/11/2014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88403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9/11/2014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3683200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4268758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QuestionShape"/>
          <p:cNvSpPr/>
          <p:nvPr userDrawn="1"/>
        </p:nvSpPr>
        <p:spPr>
          <a:xfrm>
            <a:off x="127000" y="127000"/>
            <a:ext cx="8890000" cy="2857500"/>
          </a:xfrm>
          <a:prstGeom prst="rect">
            <a:avLst/>
          </a:prstGeom>
        </p:spPr>
        <p:txBody>
          <a:bodyPr vert="horz" lIns="91440" tIns="45720" rIns="91440" bIns="45720" rtlCol="0" anchor="ctr">
            <a:normAutofit/>
          </a:bodyPr>
          <a:lstStyle/>
          <a:p>
            <a:pPr lvl="0" algn="ctr">
              <a:spcBef>
                <a:spcPct val="0"/>
              </a:spcBef>
              <a:buNone/>
            </a:pPr>
            <a:r>
              <a:rPr lang="en-US" sz="4400" smtClean="0">
                <a:solidFill>
                  <a:schemeClr val="tx1"/>
                </a:solidFill>
                <a:latin typeface="+mj-lt"/>
                <a:ea typeface="+mj-ea"/>
                <a:cs typeface="+mj-cs"/>
              </a:rPr>
              <a:t>iRespond Question Master</a:t>
            </a:r>
            <a:endParaRPr lang="en-US" sz="4400">
              <a:solidFill>
                <a:schemeClr val="tx1"/>
              </a:solidFill>
              <a:latin typeface="+mj-lt"/>
              <a:ea typeface="+mj-ea"/>
              <a:cs typeface="+mj-cs"/>
            </a:endParaRPr>
          </a:p>
        </p:txBody>
      </p:sp>
      <p:sp>
        <p:nvSpPr>
          <p:cNvPr id="8" name="AShape"/>
          <p:cNvSpPr/>
          <p:nvPr userDrawn="1"/>
        </p:nvSpPr>
        <p:spPr>
          <a:xfrm>
            <a:off x="127000" y="31115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A.) Response A</a:t>
            </a:r>
            <a:endParaRPr lang="en-US" sz="3200">
              <a:solidFill>
                <a:schemeClr val="tx1"/>
              </a:solidFill>
            </a:endParaRPr>
          </a:p>
        </p:txBody>
      </p:sp>
      <p:sp>
        <p:nvSpPr>
          <p:cNvPr id="9" name="BShape"/>
          <p:cNvSpPr/>
          <p:nvPr userDrawn="1"/>
        </p:nvSpPr>
        <p:spPr>
          <a:xfrm>
            <a:off x="127000" y="38354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B.) Response B</a:t>
            </a:r>
            <a:endParaRPr lang="en-US" sz="3200">
              <a:solidFill>
                <a:schemeClr val="tx1"/>
              </a:solidFill>
            </a:endParaRPr>
          </a:p>
        </p:txBody>
      </p:sp>
      <p:sp>
        <p:nvSpPr>
          <p:cNvPr id="10" name="CShape"/>
          <p:cNvSpPr/>
          <p:nvPr userDrawn="1"/>
        </p:nvSpPr>
        <p:spPr>
          <a:xfrm>
            <a:off x="127000" y="45593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C.) Response C</a:t>
            </a:r>
            <a:endParaRPr lang="en-US" sz="3200">
              <a:solidFill>
                <a:schemeClr val="tx1"/>
              </a:solidFill>
            </a:endParaRPr>
          </a:p>
        </p:txBody>
      </p:sp>
      <p:sp>
        <p:nvSpPr>
          <p:cNvPr id="11" name="DShape"/>
          <p:cNvSpPr/>
          <p:nvPr userDrawn="1"/>
        </p:nvSpPr>
        <p:spPr>
          <a:xfrm>
            <a:off x="127000" y="52832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D.) Response D</a:t>
            </a:r>
            <a:endParaRPr lang="en-US" sz="3200">
              <a:solidFill>
                <a:schemeClr val="tx1"/>
              </a:solidFill>
            </a:endParaRPr>
          </a:p>
        </p:txBody>
      </p:sp>
      <p:sp>
        <p:nvSpPr>
          <p:cNvPr id="12" name="EShape"/>
          <p:cNvSpPr/>
          <p:nvPr userDrawn="1"/>
        </p:nvSpPr>
        <p:spPr>
          <a:xfrm>
            <a:off x="127000" y="60071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E.) Response E</a:t>
            </a:r>
            <a:endParaRPr lang="en-US" sz="3200">
              <a:solidFill>
                <a:schemeClr val="tx1"/>
              </a:solidFill>
            </a:endParaRPr>
          </a:p>
        </p:txBody>
      </p:sp>
      <p:sp>
        <p:nvSpPr>
          <p:cNvPr id="13"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14"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extLst>
      <p:ext uri="{BB962C8B-B14F-4D97-AF65-F5344CB8AC3E}">
        <p14:creationId xmlns:p14="http://schemas.microsoft.com/office/powerpoint/2010/main" val="258054582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258054582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B61BEF0D-F0BB-DE4B-95CE-6DB70DBA9567}" type="datetimeFigureOut">
              <a:rPr lang="en-US"/>
              <a:pPr/>
              <a:t>9/11/2014</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D57F1E4F-1CFF-5643-939E-217C01CDF565}" type="slidenum">
              <a:rPr lang="en-US"/>
              <a:pPr/>
              <a:t>‹#›</a:t>
            </a:fld>
            <a:endParaRPr lang="en-US"/>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hyperlink" Target="https://owl.english.purdue.edu/owl/resource/560/01/" TargetMode="Externa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CEI Paragraphs</a:t>
            </a:r>
            <a:endParaRPr lang="en-US" dirty="0"/>
          </a:p>
        </p:txBody>
      </p:sp>
      <p:sp>
        <p:nvSpPr>
          <p:cNvPr id="3" name="Subtitle 2"/>
          <p:cNvSpPr>
            <a:spLocks noGrp="1"/>
          </p:cNvSpPr>
          <p:nvPr>
            <p:ph type="subTitle" idx="1"/>
          </p:nvPr>
        </p:nvSpPr>
        <p:spPr/>
        <p:txBody>
          <a:bodyPr/>
          <a:lstStyle/>
          <a:p>
            <a:r>
              <a:rPr lang="en-US" dirty="0" smtClean="0"/>
              <a:t>	Lead-ins and In-text Citations</a:t>
            </a:r>
          </a:p>
          <a:p>
            <a:endParaRPr lang="en-US" dirty="0"/>
          </a:p>
        </p:txBody>
      </p:sp>
    </p:spTree>
    <p:extLst>
      <p:ext uri="{BB962C8B-B14F-4D97-AF65-F5344CB8AC3E}">
        <p14:creationId xmlns:p14="http://schemas.microsoft.com/office/powerpoint/2010/main" val="2463459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Lead-ins</a:t>
            </a:r>
            <a:endParaRPr lang="en-US" dirty="0"/>
          </a:p>
        </p:txBody>
      </p:sp>
      <p:sp>
        <p:nvSpPr>
          <p:cNvPr id="3" name="Content Placeholder 2"/>
          <p:cNvSpPr>
            <a:spLocks noGrp="1"/>
          </p:cNvSpPr>
          <p:nvPr>
            <p:ph idx="1"/>
          </p:nvPr>
        </p:nvSpPr>
        <p:spPr>
          <a:xfrm>
            <a:off x="1009443" y="1524001"/>
            <a:ext cx="7125112" cy="4334798"/>
          </a:xfrm>
        </p:spPr>
        <p:txBody>
          <a:bodyPr>
            <a:normAutofit/>
          </a:bodyPr>
          <a:lstStyle/>
          <a:p>
            <a:r>
              <a:rPr lang="en-US" dirty="0" smtClean="0"/>
              <a:t>There are 3 different types of lead-ins:</a:t>
            </a:r>
          </a:p>
          <a:p>
            <a:pPr marL="800100" lvl="1" indent="-342900">
              <a:buAutoNum type="arabicPeriod"/>
            </a:pPr>
            <a:r>
              <a:rPr lang="en-US" dirty="0" smtClean="0"/>
              <a:t>Somebody said lead-in</a:t>
            </a:r>
          </a:p>
          <a:p>
            <a:pPr marL="800100" lvl="1" indent="-342900">
              <a:buAutoNum type="arabicPeriod"/>
            </a:pPr>
            <a:r>
              <a:rPr lang="en-US" dirty="0" smtClean="0"/>
              <a:t>Blended lead-in</a:t>
            </a:r>
          </a:p>
          <a:p>
            <a:pPr marL="800100" lvl="1" indent="-342900">
              <a:buAutoNum type="arabicPeriod"/>
            </a:pPr>
            <a:r>
              <a:rPr lang="en-US" dirty="0" smtClean="0"/>
              <a:t>Sentence lead-in</a:t>
            </a:r>
          </a:p>
          <a:p>
            <a:pPr marL="800100" lvl="1" indent="-342900">
              <a:buAutoNum type="arabicPeriod"/>
            </a:pPr>
            <a:endParaRPr lang="en-US" dirty="0"/>
          </a:p>
          <a:p>
            <a:pPr lvl="1"/>
            <a:r>
              <a:rPr lang="en-US" dirty="0" smtClean="0"/>
              <a:t>The lead-in links the quotation to what surrounds it in the context of the paper. If the quote is just dropped in to a sentence with a proper lead-in it is called a </a:t>
            </a:r>
            <a:r>
              <a:rPr lang="en-US" u="sng" dirty="0" smtClean="0"/>
              <a:t>dropped quote</a:t>
            </a:r>
            <a:r>
              <a:rPr lang="en-US" dirty="0" smtClean="0"/>
              <a:t>. Do NOT use dropped quotes in your writing. </a:t>
            </a:r>
          </a:p>
          <a:p>
            <a:pPr lvl="1"/>
            <a:r>
              <a:rPr lang="en-US" dirty="0" smtClean="0"/>
              <a:t>Dropped quote example:</a:t>
            </a:r>
          </a:p>
          <a:p>
            <a:pPr lvl="2"/>
            <a:r>
              <a:rPr lang="en-US" dirty="0" err="1" smtClean="0"/>
              <a:t>Leonato</a:t>
            </a:r>
            <a:r>
              <a:rPr lang="en-US" dirty="0" smtClean="0"/>
              <a:t> is a very caring person; he tries to make things happen in relationships. “Well niece, I hope to see you one day fitted with a husband (Shakespeare 20).</a:t>
            </a:r>
          </a:p>
          <a:p>
            <a:pPr marL="914400" lvl="2" indent="0">
              <a:buNone/>
            </a:pPr>
            <a:endParaRPr lang="en-US" dirty="0" smtClean="0"/>
          </a:p>
        </p:txBody>
      </p:sp>
    </p:spTree>
    <p:extLst>
      <p:ext uri="{BB962C8B-B14F-4D97-AF65-F5344CB8AC3E}">
        <p14:creationId xmlns:p14="http://schemas.microsoft.com/office/powerpoint/2010/main" val="1357808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Somebody Says Lead-in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type of lead-in is most frequently used, but be careful to not overuse it. The author’s name is used to introduce the quote.</a:t>
            </a:r>
          </a:p>
          <a:p>
            <a:pPr marL="0" indent="0">
              <a:buNone/>
            </a:pPr>
            <a:endParaRPr lang="en-US" dirty="0" smtClean="0"/>
          </a:p>
          <a:p>
            <a:r>
              <a:rPr lang="en-US" dirty="0" smtClean="0"/>
              <a:t>Examples: </a:t>
            </a:r>
          </a:p>
          <a:p>
            <a:pPr lvl="1"/>
            <a:r>
              <a:rPr lang="en-US" dirty="0" smtClean="0"/>
              <a:t>Jane </a:t>
            </a:r>
            <a:r>
              <a:rPr lang="en-US" dirty="0"/>
              <a:t>M. Agee comments, “Many students who would not have attempted college even seven years ago are not coming into universities through junior colleges” (10</a:t>
            </a:r>
            <a:r>
              <a:rPr lang="en-US" dirty="0" smtClean="0"/>
              <a:t>).</a:t>
            </a:r>
          </a:p>
          <a:p>
            <a:pPr marL="457200" lvl="1" indent="0">
              <a:buNone/>
            </a:pPr>
            <a:endParaRPr lang="en-US" dirty="0" smtClean="0"/>
          </a:p>
          <a:p>
            <a:pPr lvl="1"/>
            <a:r>
              <a:rPr lang="en-US" dirty="0" smtClean="0"/>
              <a:t>The messenger says, “He hath borne himself beyond the promise of his age, doing in the figure of a lamb the feats of a lion” (Shakespeare 21).</a:t>
            </a:r>
          </a:p>
          <a:p>
            <a:pPr lvl="2"/>
            <a:r>
              <a:rPr lang="en-US" dirty="0" smtClean="0"/>
              <a:t>In a play, the somebody says lead-in should note the same of the speaker of the quote.</a:t>
            </a:r>
          </a:p>
          <a:p>
            <a:pPr lvl="1"/>
            <a:endParaRPr lang="en-US" dirty="0"/>
          </a:p>
          <a:p>
            <a:endParaRPr lang="en-US" dirty="0"/>
          </a:p>
        </p:txBody>
      </p:sp>
    </p:spTree>
    <p:extLst>
      <p:ext uri="{BB962C8B-B14F-4D97-AF65-F5344CB8AC3E}">
        <p14:creationId xmlns:p14="http://schemas.microsoft.com/office/powerpoint/2010/main" val="905033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Blended Lead-in</a:t>
            </a:r>
            <a:endParaRPr lang="en-US" dirty="0"/>
          </a:p>
        </p:txBody>
      </p:sp>
      <p:sp>
        <p:nvSpPr>
          <p:cNvPr id="3" name="Content Placeholder 2"/>
          <p:cNvSpPr>
            <a:spLocks noGrp="1"/>
          </p:cNvSpPr>
          <p:nvPr>
            <p:ph idx="1"/>
          </p:nvPr>
        </p:nvSpPr>
        <p:spPr/>
        <p:txBody>
          <a:bodyPr/>
          <a:lstStyle/>
          <a:p>
            <a:r>
              <a:rPr lang="en-US" dirty="0" smtClean="0"/>
              <a:t>Blended lead-ins provide flexibility to the writer. The writer chooses the part of the quote necessary for his paper and blends it smoothly into the rest of the sentence.</a:t>
            </a:r>
          </a:p>
          <a:p>
            <a:pPr marL="0" indent="0">
              <a:buNone/>
            </a:pPr>
            <a:endParaRPr lang="en-US" dirty="0" smtClean="0"/>
          </a:p>
          <a:p>
            <a:r>
              <a:rPr lang="en-US" dirty="0" smtClean="0"/>
              <a:t>Example:</a:t>
            </a:r>
          </a:p>
          <a:p>
            <a:pPr lvl="1"/>
            <a:r>
              <a:rPr lang="en-US" dirty="0"/>
              <a:t>State universities are serving a broader student population than ever before by admitting students from junior colleges and through “special remedial programs where students who do not meet entrance requirements are admitted on probation” (Agee 10).</a:t>
            </a:r>
          </a:p>
          <a:p>
            <a:pPr marL="457200" lvl="1" indent="0">
              <a:buNone/>
            </a:pPr>
            <a:endParaRPr lang="en-US" dirty="0"/>
          </a:p>
        </p:txBody>
      </p:sp>
    </p:spTree>
    <p:extLst>
      <p:ext uri="{BB962C8B-B14F-4D97-AF65-F5344CB8AC3E}">
        <p14:creationId xmlns:p14="http://schemas.microsoft.com/office/powerpoint/2010/main" val="3035859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Lead-in</a:t>
            </a:r>
            <a:endParaRPr lang="en-US" dirty="0"/>
          </a:p>
        </p:txBody>
      </p:sp>
      <p:sp>
        <p:nvSpPr>
          <p:cNvPr id="3" name="Content Placeholder 2"/>
          <p:cNvSpPr>
            <a:spLocks noGrp="1"/>
          </p:cNvSpPr>
          <p:nvPr>
            <p:ph idx="1"/>
          </p:nvPr>
        </p:nvSpPr>
        <p:spPr/>
        <p:txBody>
          <a:bodyPr>
            <a:normAutofit fontScale="92500"/>
          </a:bodyPr>
          <a:lstStyle/>
          <a:p>
            <a:r>
              <a:rPr lang="en-US" dirty="0" smtClean="0"/>
              <a:t>A sentence lead-in </a:t>
            </a:r>
            <a:r>
              <a:rPr lang="en-US" dirty="0"/>
              <a:t>is an effective lead-in where the sentence prior to the quote leads directly to the following sentence.  It is almost an introduction to the quote</a:t>
            </a:r>
            <a:r>
              <a:rPr lang="en-US" dirty="0" smtClean="0"/>
              <a:t>.</a:t>
            </a:r>
          </a:p>
          <a:p>
            <a:endParaRPr lang="en-US" dirty="0"/>
          </a:p>
          <a:p>
            <a:r>
              <a:rPr lang="en-US" dirty="0" smtClean="0"/>
              <a:t>Examples: </a:t>
            </a:r>
          </a:p>
          <a:p>
            <a:pPr lvl="1"/>
            <a:r>
              <a:rPr lang="en-US" dirty="0"/>
              <a:t>Agee insists that English instruction on the college level will not be improved until educations examine the situation realistically:  “Public school teachers, professors of English Education, students, and state leaders need to sit down together and evaluate the current realities before any real progress can be made” (10).</a:t>
            </a:r>
          </a:p>
          <a:p>
            <a:pPr lvl="1"/>
            <a:r>
              <a:rPr lang="en-US" dirty="0" smtClean="0"/>
              <a:t>Beatrice constantly looks down on </a:t>
            </a:r>
            <a:r>
              <a:rPr lang="en-US" dirty="0" err="1" smtClean="0"/>
              <a:t>Benedick</a:t>
            </a:r>
            <a:r>
              <a:rPr lang="en-US" dirty="0" smtClean="0"/>
              <a:t> and degrades him with her quick wit: “Scratching could not make it worse and it were such a face as yours were” (Shakespeare 14).</a:t>
            </a:r>
            <a:endParaRPr lang="en-US" dirty="0"/>
          </a:p>
        </p:txBody>
      </p:sp>
    </p:spTree>
    <p:extLst>
      <p:ext uri="{BB962C8B-B14F-4D97-AF65-F5344CB8AC3E}">
        <p14:creationId xmlns:p14="http://schemas.microsoft.com/office/powerpoint/2010/main" val="1352724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In-text Citations (APA)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Direct Quotes</a:t>
            </a:r>
          </a:p>
          <a:p>
            <a:pPr marL="0" indent="0">
              <a:buNone/>
            </a:pPr>
            <a:endParaRPr lang="en-US" b="1" dirty="0" smtClean="0"/>
          </a:p>
          <a:p>
            <a:r>
              <a:rPr lang="en-US" dirty="0" smtClean="0"/>
              <a:t>According </a:t>
            </a:r>
            <a:r>
              <a:rPr lang="en-US" dirty="0"/>
              <a:t>to Jones (1998), "Students often had difficulty using APA style, especially when it was their first time" (p. 199</a:t>
            </a:r>
            <a:r>
              <a:rPr lang="en-US" dirty="0" smtClean="0"/>
              <a:t>).</a:t>
            </a:r>
          </a:p>
          <a:p>
            <a:pPr marL="0" indent="0">
              <a:buNone/>
            </a:pPr>
            <a:endParaRPr lang="en-US" dirty="0" smtClean="0"/>
          </a:p>
          <a:p>
            <a:r>
              <a:rPr lang="en-US" dirty="0" smtClean="0"/>
              <a:t> Jones </a:t>
            </a:r>
            <a:r>
              <a:rPr lang="en-US" dirty="0"/>
              <a:t>(1998) found "students often had difficulty using APA style" (p. 199); what implications does this have for teachers</a:t>
            </a:r>
            <a:r>
              <a:rPr lang="en-US" dirty="0" smtClean="0"/>
              <a:t>?</a:t>
            </a:r>
          </a:p>
          <a:p>
            <a:pPr marL="0" indent="0">
              <a:buNone/>
            </a:pPr>
            <a:endParaRPr lang="en-US" dirty="0" smtClean="0"/>
          </a:p>
          <a:p>
            <a:r>
              <a:rPr lang="en-US" dirty="0"/>
              <a:t>She stated, "Students often had difficulty using APA style" (Jones, 1998, p. 199), but she did not offer an explanation as to why.</a:t>
            </a:r>
          </a:p>
        </p:txBody>
      </p:sp>
    </p:spTree>
    <p:extLst>
      <p:ext uri="{BB962C8B-B14F-4D97-AF65-F5344CB8AC3E}">
        <p14:creationId xmlns:p14="http://schemas.microsoft.com/office/powerpoint/2010/main" val="27805836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In-text Citations (APA)</a:t>
            </a:r>
            <a:endParaRPr lang="en-US" dirty="0"/>
          </a:p>
        </p:txBody>
      </p:sp>
      <p:sp>
        <p:nvSpPr>
          <p:cNvPr id="3" name="Content Placeholder 2"/>
          <p:cNvSpPr>
            <a:spLocks noGrp="1"/>
          </p:cNvSpPr>
          <p:nvPr>
            <p:ph idx="1"/>
          </p:nvPr>
        </p:nvSpPr>
        <p:spPr>
          <a:xfrm>
            <a:off x="990600" y="1752600"/>
            <a:ext cx="7125112" cy="4495800"/>
          </a:xfrm>
        </p:spPr>
        <p:txBody>
          <a:bodyPr>
            <a:normAutofit/>
          </a:bodyPr>
          <a:lstStyle/>
          <a:p>
            <a:pPr marL="0" indent="0">
              <a:buNone/>
            </a:pPr>
            <a:r>
              <a:rPr lang="en-US" b="1" dirty="0" smtClean="0"/>
              <a:t>Summary or Paraphrase</a:t>
            </a:r>
          </a:p>
          <a:p>
            <a:pPr marL="0" indent="0">
              <a:buNone/>
            </a:pPr>
            <a:endParaRPr lang="en-US" b="1" dirty="0" smtClean="0"/>
          </a:p>
          <a:p>
            <a:r>
              <a:rPr lang="en-US" dirty="0"/>
              <a:t>According to Jones (1998), APA style is a difficult citation format for first-time learners</a:t>
            </a:r>
            <a:r>
              <a:rPr lang="en-US" dirty="0" smtClean="0"/>
              <a:t>.</a:t>
            </a:r>
          </a:p>
          <a:p>
            <a:pPr marL="0" indent="0">
              <a:buNone/>
            </a:pPr>
            <a:endParaRPr lang="en-US" dirty="0" smtClean="0"/>
          </a:p>
          <a:p>
            <a:r>
              <a:rPr lang="en-US" dirty="0" smtClean="0"/>
              <a:t>APA </a:t>
            </a:r>
            <a:r>
              <a:rPr lang="en-US" dirty="0"/>
              <a:t>style is a difficult citation format for first-time learners (Jones, 1998, p. 199</a:t>
            </a:r>
            <a:r>
              <a:rPr lang="en-US" dirty="0" smtClean="0"/>
              <a:t>).</a:t>
            </a:r>
          </a:p>
          <a:p>
            <a:endParaRPr lang="en-US" dirty="0"/>
          </a:p>
          <a:p>
            <a:endParaRPr lang="en-US" dirty="0" smtClean="0"/>
          </a:p>
          <a:p>
            <a:pPr marL="0" indent="0">
              <a:buNone/>
            </a:pPr>
            <a:r>
              <a:rPr lang="en-US" dirty="0" smtClean="0"/>
              <a:t>For additional resources on APA style:</a:t>
            </a:r>
            <a:endParaRPr lang="en-US" dirty="0"/>
          </a:p>
          <a:p>
            <a:r>
              <a:rPr lang="en-US" dirty="0">
                <a:hlinkClick r:id="rId2"/>
              </a:rPr>
              <a:t>https://owl.english.purdue.edu/owl/resource/560/01</a:t>
            </a:r>
            <a:r>
              <a:rPr lang="en-US" dirty="0" smtClean="0">
                <a:hlinkClick r:id="rId2"/>
              </a:rPr>
              <a:t>/</a:t>
            </a:r>
            <a:endParaRPr lang="en-US" dirty="0" smtClean="0"/>
          </a:p>
          <a:p>
            <a:endParaRPr lang="en-US" dirty="0"/>
          </a:p>
        </p:txBody>
      </p:sp>
    </p:spTree>
    <p:extLst>
      <p:ext uri="{BB962C8B-B14F-4D97-AF65-F5344CB8AC3E}">
        <p14:creationId xmlns:p14="http://schemas.microsoft.com/office/powerpoint/2010/main" val="281573680"/>
      </p:ext>
    </p:extLst>
  </p:cSld>
  <p:clrMapOvr>
    <a:masterClrMapping/>
  </p:clrMapOvr>
</p:sld>
</file>

<file path=ppt/theme/theme1.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Autumn">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1509</TotalTime>
  <Words>568</Words>
  <Application>Microsoft Office PowerPoint</Application>
  <PresentationFormat>On-screen Show (4:3)</PresentationFormat>
  <Paragraphs>48</Paragraphs>
  <Slides>7</Slides>
  <Notes>0</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iRespondQuestionMaster</vt:lpstr>
      <vt:lpstr>iRespondGraphMaster</vt:lpstr>
      <vt:lpstr>Autumn</vt:lpstr>
      <vt:lpstr>CEI Paragraphs</vt:lpstr>
      <vt:lpstr>Lead-ins</vt:lpstr>
      <vt:lpstr>Somebody Says Lead-in</vt:lpstr>
      <vt:lpstr>Blended Lead-in</vt:lpstr>
      <vt:lpstr>Sentence Lead-in</vt:lpstr>
      <vt:lpstr>In-text Citations (APA) </vt:lpstr>
      <vt:lpstr>In-text Citations (APA)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Wendy Walker</dc:creator>
  <cp:lastModifiedBy>Wendy Walker</cp:lastModifiedBy>
  <cp:revision>14</cp:revision>
  <dcterms:created xsi:type="dcterms:W3CDTF">2013-10-13T21:56:16Z</dcterms:created>
  <dcterms:modified xsi:type="dcterms:W3CDTF">2014-09-11T14:50:53Z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AutoReflect">
    <vt:bool>false</vt:bool>
  </property>
  <property fmtid="{D5CDD505-2E9C-101B-9397-08002B2CF9AE}" pid="5" name="KeepGraph">
    <vt:bool>false</vt:bool>
  </property>
</Properties>
</file>