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handoutMasterIdLst>
    <p:handoutMasterId r:id="rId5"/>
  </p:handoutMasterIdLst>
  <p:sldIdLst>
    <p:sldId id="257" r:id="rId2"/>
    <p:sldId id="259" r:id="rId3"/>
    <p:sldId id="258" r:id="rId4"/>
  </p:sldIdLst>
  <p:sldSz cx="12192000" cy="6858000"/>
  <p:notesSz cx="6954838" cy="9240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3647"/>
          </a:xfrm>
          <a:prstGeom prst="rect">
            <a:avLst/>
          </a:prstGeom>
        </p:spPr>
        <p:txBody>
          <a:bodyPr vert="horz" lIns="92546" tIns="46273" rIns="92546" bIns="46273" rtlCol="0"/>
          <a:lstStyle>
            <a:lvl1pPr algn="r">
              <a:defRPr sz="1200"/>
            </a:lvl1pPr>
          </a:lstStyle>
          <a:p>
            <a:fld id="{51568C2F-44A0-496A-A616-54A7DC431761}" type="datetimeFigureOut">
              <a:rPr lang="en-US" smtClean="0"/>
              <a:t>9/5/2017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777193"/>
            <a:ext cx="3013763" cy="463646"/>
          </a:xfrm>
          <a:prstGeom prst="rect">
            <a:avLst/>
          </a:prstGeom>
        </p:spPr>
        <p:txBody>
          <a:bodyPr vert="horz" lIns="92546" tIns="46273" rIns="92546" bIns="46273" rtlCol="0" anchor="b"/>
          <a:lstStyle>
            <a:lvl1pPr algn="r">
              <a:defRPr sz="1200"/>
            </a:lvl1pPr>
          </a:lstStyle>
          <a:p>
            <a:fld id="{ECBE3A84-CBC2-4883-9F03-FECAFE8319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427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9/5/2017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9/5/2017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sybib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Cobb Digital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Link found on Hillgrove webpage</a:t>
            </a:r>
          </a:p>
          <a:p>
            <a:pPr lvl="1"/>
            <a:r>
              <a:rPr lang="en-US" dirty="0" smtClean="0"/>
              <a:t>Login: Student ID #</a:t>
            </a:r>
          </a:p>
          <a:p>
            <a:pPr lvl="1"/>
            <a:r>
              <a:rPr lang="en-US" dirty="0" smtClean="0"/>
              <a:t>Password: read</a:t>
            </a:r>
          </a:p>
          <a:p>
            <a:r>
              <a:rPr lang="en-US" sz="2400" dirty="0" smtClean="0"/>
              <a:t>Potential Databases</a:t>
            </a:r>
          </a:p>
          <a:p>
            <a:pPr lvl="1"/>
            <a:r>
              <a:rPr lang="en-US" sz="2200" dirty="0" smtClean="0"/>
              <a:t>Destiny (use </a:t>
            </a:r>
            <a:r>
              <a:rPr lang="en-US" sz="2200" dirty="0" err="1" smtClean="0"/>
              <a:t>WebPath</a:t>
            </a:r>
            <a:r>
              <a:rPr lang="en-US" sz="2200" dirty="0" smtClean="0"/>
              <a:t> Express)</a:t>
            </a:r>
          </a:p>
          <a:p>
            <a:pPr lvl="1"/>
            <a:r>
              <a:rPr lang="en-US" sz="2200" dirty="0" smtClean="0"/>
              <a:t>Galileo Advanced</a:t>
            </a:r>
          </a:p>
          <a:p>
            <a:pPr lvl="1"/>
            <a:r>
              <a:rPr lang="en-US" sz="2200" dirty="0" smtClean="0"/>
              <a:t>MAS Ultra</a:t>
            </a:r>
          </a:p>
          <a:p>
            <a:pPr lvl="1"/>
            <a:r>
              <a:rPr lang="en-US" sz="2200" dirty="0" smtClean="0"/>
              <a:t>Opposing Viewpoints</a:t>
            </a:r>
          </a:p>
          <a:p>
            <a:pPr lvl="1"/>
            <a:r>
              <a:rPr lang="en-US" sz="2200" dirty="0" err="1" smtClean="0"/>
              <a:t>netTrekker</a:t>
            </a:r>
            <a:r>
              <a:rPr lang="en-US" sz="2200" dirty="0" smtClean="0"/>
              <a:t>?</a:t>
            </a:r>
          </a:p>
          <a:p>
            <a:pPr lvl="1"/>
            <a:endParaRPr lang="en-US" sz="2200" dirty="0" smtClean="0"/>
          </a:p>
          <a:p>
            <a:pPr lvl="1"/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515038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8833" y="500932"/>
            <a:ext cx="6281873" cy="54554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/>
              <a:t>	</a:t>
            </a:r>
            <a:r>
              <a:rPr lang="en-US" b="1" u="sng" dirty="0" smtClean="0"/>
              <a:t>Annotated </a:t>
            </a:r>
            <a:r>
              <a:rPr lang="en-US" b="1" u="sng" dirty="0"/>
              <a:t>Bib Summary Steps</a:t>
            </a:r>
            <a:endParaRPr lang="en-US" u="sng" dirty="0"/>
          </a:p>
          <a:p>
            <a:pPr lvl="0"/>
            <a:r>
              <a:rPr lang="en-US" b="1" dirty="0"/>
              <a:t>Summarize the article in your own words</a:t>
            </a:r>
          </a:p>
          <a:p>
            <a:pPr lvl="1"/>
            <a:r>
              <a:rPr lang="en-US" dirty="0"/>
              <a:t>One key idea was .......................................</a:t>
            </a:r>
          </a:p>
          <a:p>
            <a:pPr lvl="1"/>
            <a:r>
              <a:rPr lang="en-US" dirty="0"/>
              <a:t>This is important because .............................</a:t>
            </a:r>
          </a:p>
          <a:p>
            <a:pPr lvl="1"/>
            <a:r>
              <a:rPr lang="en-US" dirty="0"/>
              <a:t>Another key idea ........................................ </a:t>
            </a:r>
          </a:p>
          <a:p>
            <a:pPr lvl="1"/>
            <a:r>
              <a:rPr lang="en-US" dirty="0"/>
              <a:t>This matters because ................................... </a:t>
            </a:r>
          </a:p>
          <a:p>
            <a:pPr lvl="0"/>
            <a:r>
              <a:rPr lang="en-US" b="1" dirty="0"/>
              <a:t>What point is the author trying to make about the subject?</a:t>
            </a:r>
          </a:p>
          <a:p>
            <a:pPr lvl="1"/>
            <a:r>
              <a:rPr lang="en-US" dirty="0"/>
              <a:t>What is the author’s attitude or belief?</a:t>
            </a:r>
          </a:p>
          <a:p>
            <a:pPr lvl="1"/>
            <a:r>
              <a:rPr lang="en-US" dirty="0"/>
              <a:t>What specific information in the article will help support your position?</a:t>
            </a:r>
          </a:p>
          <a:p>
            <a:r>
              <a:rPr lang="en-US" b="1" dirty="0"/>
              <a:t>Put in the form of a </a:t>
            </a:r>
            <a:r>
              <a:rPr lang="en-US" b="1" u="sng" dirty="0"/>
              <a:t>direct quote</a:t>
            </a:r>
            <a:r>
              <a:rPr lang="en-US" b="1" dirty="0"/>
              <a:t>. This may become your evidence. Make sure evidence is </a:t>
            </a:r>
            <a:r>
              <a:rPr lang="en-US" b="1" u="sng" dirty="0"/>
              <a:t>FACTUAL</a:t>
            </a:r>
            <a:r>
              <a:rPr lang="en-US" b="1" dirty="0"/>
              <a:t> (think numbers and statistics).</a:t>
            </a:r>
          </a:p>
          <a:p>
            <a:pPr marL="0" indent="0" algn="ctr">
              <a:buNone/>
            </a:pPr>
            <a:r>
              <a:rPr lang="en-US" i="1" smtClean="0"/>
              <a:t>Each </a:t>
            </a:r>
            <a:r>
              <a:rPr lang="en-US" i="1" dirty="0" smtClean="0"/>
              <a:t>summary paragraph should be 3-5 sentences.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6834802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Bib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www.easybib.com</a:t>
            </a:r>
            <a:endParaRPr lang="en-US" dirty="0" smtClean="0"/>
          </a:p>
          <a:p>
            <a:r>
              <a:rPr lang="en-US" dirty="0" smtClean="0"/>
              <a:t>Create an account if you haven’t already</a:t>
            </a:r>
          </a:p>
          <a:p>
            <a:r>
              <a:rPr lang="en-US" dirty="0" smtClean="0"/>
              <a:t>Coupon Code for APA format: </a:t>
            </a:r>
            <a:r>
              <a:rPr lang="en-US" sz="3600" b="1" dirty="0" err="1" smtClean="0"/>
              <a:t>hillghsga</a:t>
            </a:r>
            <a:endParaRPr lang="en-US" sz="3600" b="1" dirty="0" smtClean="0"/>
          </a:p>
          <a:p>
            <a:r>
              <a:rPr lang="en-US" dirty="0" smtClean="0"/>
              <a:t>Create a NEW PROJECT</a:t>
            </a:r>
          </a:p>
          <a:p>
            <a:r>
              <a:rPr lang="en-US" dirty="0" smtClean="0"/>
              <a:t>Click on APA format</a:t>
            </a:r>
          </a:p>
          <a:p>
            <a:r>
              <a:rPr lang="en-US" dirty="0" smtClean="0"/>
              <a:t>Click on blue BIBLIOGRAPHY link</a:t>
            </a:r>
          </a:p>
          <a:p>
            <a:r>
              <a:rPr lang="en-US" dirty="0" smtClean="0"/>
              <a:t>Keep </a:t>
            </a:r>
            <a:r>
              <a:rPr lang="en-US" dirty="0" err="1"/>
              <a:t>E</a:t>
            </a:r>
            <a:r>
              <a:rPr lang="en-US" dirty="0" err="1" smtClean="0"/>
              <a:t>asyBib</a:t>
            </a:r>
            <a:r>
              <a:rPr lang="en-US" dirty="0" smtClean="0"/>
              <a:t> tab open while you search database</a:t>
            </a:r>
          </a:p>
          <a:p>
            <a:r>
              <a:rPr lang="en-US" dirty="0" smtClean="0"/>
              <a:t>EXPORT article into easy bib</a:t>
            </a:r>
          </a:p>
          <a:p>
            <a:r>
              <a:rPr lang="en-US" dirty="0" smtClean="0"/>
              <a:t>TYPE annotation</a:t>
            </a:r>
          </a:p>
          <a:p>
            <a:r>
              <a:rPr lang="en-US" dirty="0" smtClean="0"/>
              <a:t>COLLECT and ANNOTATE 10 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59945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Marquee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C0CB9708-C445-4049-9D7F-4C8684E69AF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44</TotalTime>
  <Words>83</Words>
  <Application>Microsoft Office PowerPoint</Application>
  <PresentationFormat>Widescreen</PresentationFormat>
  <Paragraphs>33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Rockwell</vt:lpstr>
      <vt:lpstr>Wingdings</vt:lpstr>
      <vt:lpstr>Atlas</vt:lpstr>
      <vt:lpstr>Cobb Digital Library</vt:lpstr>
      <vt:lpstr>Annotations</vt:lpstr>
      <vt:lpstr>Easy Bib</vt:lpstr>
    </vt:vector>
  </TitlesOfParts>
  <Company>Cobb County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Cobb Digital Library Easy Bib</dc:title>
  <dc:creator>Wendy Kerzman</dc:creator>
  <cp:lastModifiedBy>Wendy Kerzman</cp:lastModifiedBy>
  <cp:revision>7</cp:revision>
  <cp:lastPrinted>2017-09-05T12:39:32Z</cp:lastPrinted>
  <dcterms:created xsi:type="dcterms:W3CDTF">2017-09-05T12:10:40Z</dcterms:created>
  <dcterms:modified xsi:type="dcterms:W3CDTF">2017-09-05T12:55:00Z</dcterms:modified>
</cp:coreProperties>
</file>